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80" r:id="rId3"/>
    <p:sldId id="281" r:id="rId4"/>
    <p:sldId id="283" r:id="rId5"/>
    <p:sldId id="257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362" r:id="rId15"/>
    <p:sldId id="382" r:id="rId16"/>
    <p:sldId id="341" r:id="rId17"/>
    <p:sldId id="296" r:id="rId18"/>
    <p:sldId id="381" r:id="rId19"/>
    <p:sldId id="358" r:id="rId20"/>
    <p:sldId id="357" r:id="rId21"/>
    <p:sldId id="276" r:id="rId22"/>
    <p:sldId id="339" r:id="rId23"/>
    <p:sldId id="340" r:id="rId24"/>
    <p:sldId id="298" r:id="rId25"/>
    <p:sldId id="299" r:id="rId26"/>
    <p:sldId id="300" r:id="rId27"/>
    <p:sldId id="301" r:id="rId28"/>
    <p:sldId id="302" r:id="rId29"/>
    <p:sldId id="303" r:id="rId30"/>
    <p:sldId id="305" r:id="rId31"/>
    <p:sldId id="307" r:id="rId32"/>
    <p:sldId id="308" r:id="rId33"/>
    <p:sldId id="306" r:id="rId34"/>
    <p:sldId id="322" r:id="rId35"/>
    <p:sldId id="310" r:id="rId36"/>
    <p:sldId id="351" r:id="rId37"/>
    <p:sldId id="313" r:id="rId38"/>
    <p:sldId id="361" r:id="rId39"/>
    <p:sldId id="343" r:id="rId40"/>
    <p:sldId id="314" r:id="rId41"/>
    <p:sldId id="345" r:id="rId42"/>
    <p:sldId id="316" r:id="rId43"/>
    <p:sldId id="317" r:id="rId44"/>
    <p:sldId id="377" r:id="rId45"/>
    <p:sldId id="365" r:id="rId46"/>
    <p:sldId id="367" r:id="rId47"/>
    <p:sldId id="318" r:id="rId48"/>
    <p:sldId id="368" r:id="rId49"/>
    <p:sldId id="370" r:id="rId50"/>
    <p:sldId id="372" r:id="rId51"/>
    <p:sldId id="380" r:id="rId52"/>
    <p:sldId id="374" r:id="rId53"/>
    <p:sldId id="373" r:id="rId54"/>
    <p:sldId id="376" r:id="rId55"/>
    <p:sldId id="375" r:id="rId56"/>
    <p:sldId id="379" r:id="rId57"/>
    <p:sldId id="346" r:id="rId58"/>
    <p:sldId id="360" r:id="rId59"/>
    <p:sldId id="378" r:id="rId60"/>
    <p:sldId id="321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CC00"/>
    <a:srgbClr val="008040"/>
    <a:srgbClr val="00FF00"/>
    <a:srgbClr val="0080FF"/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57"/>
    <p:restoredTop sz="94862"/>
  </p:normalViewPr>
  <p:slideViewPr>
    <p:cSldViewPr snapToGrid="0" snapToObjects="1">
      <p:cViewPr varScale="1">
        <p:scale>
          <a:sx n="132" d="100"/>
          <a:sy n="132" d="100"/>
        </p:scale>
        <p:origin x="23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1E851-EF63-094C-BE56-D4B48318780F}" type="datetimeFigureOut">
              <a:rPr lang="en-US" smtClean="0"/>
              <a:t>3/3/18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86C3F-CA49-1E4B-BC75-20472643C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067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E7CAD-7A0D-2446-AD74-49ADA6FFEDF7}" type="datetimeFigureOut">
              <a:rPr lang="en-US" smtClean="0"/>
              <a:t>3/3/18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5913-1599-B340-93CF-34B0C9836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9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5913-1599-B340-93CF-34B0C98364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69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5913-1599-B340-93CF-34B0C98364E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6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5913-1599-B340-93CF-34B0C98364E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33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12D-7C81-F340-A2CB-BB333A3B6119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14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2E81-EEC1-E441-87B7-566857A0929C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7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02C5A-EE6A-494E-B2EA-C78F3D94B0F0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0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46A2F-A757-E943-BC1C-E3DA35A22A63}" type="datetime1">
              <a:rPr lang="en-US" smtClean="0"/>
              <a:t>3/3/18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0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4AD5-5FE9-7840-BDEF-3956A11AF69C}" type="datetime1">
              <a:rPr lang="en-US" smtClean="0"/>
              <a:t>3/3/18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43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69E0-74F1-4341-9171-0BCA9F4632B1}" type="datetime1">
              <a:rPr lang="en-US" smtClean="0"/>
              <a:t>3/3/18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8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374D-8ABA-9449-8EC2-C8B15BA3FB83}" type="datetime1">
              <a:rPr lang="en-US" smtClean="0"/>
              <a:t>3/3/18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FC6AB-3AEC-664A-858A-DBAB056FE5FF}" type="datetime1">
              <a:rPr lang="en-US" smtClean="0"/>
              <a:t>3/3/18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6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197E5-2BD9-2B4C-B8A6-CD7555269513}" type="datetime1">
              <a:rPr lang="en-US" smtClean="0"/>
              <a:t>3/3/18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27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3C6CC-097A-9B4A-A93E-4C571538B13F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3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A6D1-1F2E-344A-99A8-615262A4ED94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8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12B7C-0761-854F-AEC9-2B7DD8F0ED70}" type="datetime1">
              <a:rPr lang="en-US" smtClean="0"/>
              <a:t>3/3/18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EC3CF-E8A1-4346-9560-CDCD8AC28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6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d1-owner@lists.inf.ethz.ch" TargetMode="External"/><Relationship Id="rId2" Type="http://schemas.openxmlformats.org/officeDocument/2006/relationships/hyperlink" Target="mailto:cd1@lists.inf.ethz.c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h/search?q=svn+tutorial" TargetMode="External"/><Relationship Id="rId2" Type="http://schemas.openxmlformats.org/officeDocument/2006/relationships/hyperlink" Target="http://svnbook.red-bean.co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b="1" dirty="0"/>
              <a:t>Homework 1</a:t>
            </a:r>
            <a:br>
              <a:rPr lang="en-US" dirty="0"/>
            </a:br>
            <a:r>
              <a:rPr lang="en-US" dirty="0"/>
              <a:t>Simple code generator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dirty="0" err="1"/>
              <a:t>Aristeidis</a:t>
            </a:r>
            <a:r>
              <a:rPr lang="en-US" dirty="0"/>
              <a:t> </a:t>
            </a:r>
            <a:r>
              <a:rPr lang="en-US" dirty="0" err="1"/>
              <a:t>Mastoras</a:t>
            </a:r>
            <a:endParaRPr lang="en-US" dirty="0"/>
          </a:p>
          <a:p>
            <a:pPr algn="l"/>
            <a:r>
              <a:rPr lang="en-US" dirty="0"/>
              <a:t>Compiler Design – SS18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(based on slides of Luca Della </a:t>
            </a:r>
            <a:r>
              <a:rPr lang="en-US" sz="1600" dirty="0" err="1"/>
              <a:t>Toffola</a:t>
            </a:r>
            <a:r>
              <a:rPr lang="en-US" sz="1600" dirty="0"/>
              <a:t> from Compiler Design – HS15)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82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Administrative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everyone found a teammate?</a:t>
            </a:r>
          </a:p>
          <a:p>
            <a:pPr>
              <a:lnSpc>
                <a:spcPct val="150000"/>
              </a:lnSpc>
            </a:pPr>
            <a:r>
              <a:rPr lang="en-US" dirty="0"/>
              <a:t>Mailing-list: </a:t>
            </a:r>
            <a:r>
              <a:rPr lang="en-US" b="1" dirty="0">
                <a:hlinkClick r:id="rId2"/>
              </a:rPr>
              <a:t>cd1@lists.inf.ethz.ch</a:t>
            </a:r>
            <a:endParaRPr lang="en-US" b="1" dirty="0"/>
          </a:p>
          <a:p>
            <a:pPr lvl="1">
              <a:lnSpc>
                <a:spcPct val="150000"/>
              </a:lnSpc>
            </a:pPr>
            <a:r>
              <a:rPr lang="en-US" b="1" dirty="0"/>
              <a:t>Please subscribe if we forgot you</a:t>
            </a:r>
          </a:p>
          <a:p>
            <a:pPr>
              <a:lnSpc>
                <a:spcPct val="150000"/>
              </a:lnSpc>
            </a:pPr>
            <a:r>
              <a:rPr lang="en-US" dirty="0"/>
              <a:t>Assistants: </a:t>
            </a:r>
            <a:r>
              <a:rPr lang="en-US" b="1" dirty="0">
                <a:hlinkClick r:id="rId3"/>
              </a:rPr>
              <a:t>cd1-owner@lists.inf.ethz.ch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7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</a:t>
            </a:fld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023120" y="1417638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 Overview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997450" y="1417638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SVN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023120" y="4006850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Javali</a:t>
            </a:r>
            <a:endParaRPr lang="en-US" sz="2800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997450" y="4006850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HW1</a:t>
            </a:r>
          </a:p>
        </p:txBody>
      </p:sp>
    </p:spTree>
    <p:extLst>
      <p:ext uri="{BB962C8B-B14F-4D97-AF65-F5344CB8AC3E}">
        <p14:creationId xmlns:p14="http://schemas.microsoft.com/office/powerpoint/2010/main" val="201098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</a:t>
            </a:fld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023120" y="1417638"/>
            <a:ext cx="2349500" cy="23495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 Overview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997450" y="1417638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SVN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023120" y="4006850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Javali</a:t>
            </a:r>
            <a:endParaRPr lang="en-US" sz="2800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997450" y="4006850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HW1</a:t>
            </a:r>
          </a:p>
        </p:txBody>
      </p:sp>
    </p:spTree>
    <p:extLst>
      <p:ext uri="{BB962C8B-B14F-4D97-AF65-F5344CB8AC3E}">
        <p14:creationId xmlns:p14="http://schemas.microsoft.com/office/powerpoint/2010/main" val="969638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This course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18591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8" name="Rounded Rectangle 17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Generation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58900" y="2197100"/>
            <a:ext cx="650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Build a full </a:t>
            </a:r>
            <a:r>
              <a:rPr lang="en-US" sz="3600" b="1" dirty="0" err="1"/>
              <a:t>Javali</a:t>
            </a:r>
            <a:r>
              <a:rPr lang="en-US" sz="3600" b="1" dirty="0"/>
              <a:t> compiler</a:t>
            </a:r>
          </a:p>
        </p:txBody>
      </p:sp>
    </p:spTree>
    <p:extLst>
      <p:ext uri="{BB962C8B-B14F-4D97-AF65-F5344CB8AC3E}">
        <p14:creationId xmlns:p14="http://schemas.microsoft.com/office/powerpoint/2010/main" val="2204028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This course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18591" y="3184126"/>
            <a:ext cx="1363216" cy="882426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8" name="Rounded Rectangle 17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Generation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12900" y="23749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HW2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67655" y="4404220"/>
            <a:ext cx="2114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Parser</a:t>
            </a:r>
          </a:p>
        </p:txBody>
      </p:sp>
    </p:spTree>
    <p:extLst>
      <p:ext uri="{BB962C8B-B14F-4D97-AF65-F5344CB8AC3E}">
        <p14:creationId xmlns:p14="http://schemas.microsoft.com/office/powerpoint/2010/main" val="4079124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This course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18591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Analysis</a:t>
            </a:r>
          </a:p>
        </p:txBody>
      </p:sp>
      <p:sp>
        <p:nvSpPr>
          <p:cNvPr id="18" name="Rounded Rectangle 17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Generation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51032" y="23749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HW3</a:t>
            </a:r>
          </a:p>
        </p:txBody>
      </p:sp>
    </p:spTree>
    <p:extLst>
      <p:ext uri="{BB962C8B-B14F-4D97-AF65-F5344CB8AC3E}">
        <p14:creationId xmlns:p14="http://schemas.microsoft.com/office/powerpoint/2010/main" val="4002723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This course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18591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8" name="Rounded Rectangle 17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Generation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8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398266" y="24130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HW4</a:t>
            </a:r>
          </a:p>
        </p:txBody>
      </p:sp>
    </p:spTree>
    <p:extLst>
      <p:ext uri="{BB962C8B-B14F-4D97-AF65-F5344CB8AC3E}">
        <p14:creationId xmlns:p14="http://schemas.microsoft.com/office/powerpoint/2010/main" val="113462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This course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18591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8" name="Rounded Rectangle 17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Generation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9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398266" y="24130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HW6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572000" y="1467972"/>
            <a:ext cx="3136900" cy="995362"/>
          </a:xfrm>
          <a:prstGeom prst="wedgeRoundRectCallout">
            <a:avLst>
              <a:gd name="adj1" fmla="val 45776"/>
              <a:gd name="adj2" fmla="val 81875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Global optimizations</a:t>
            </a:r>
          </a:p>
          <a:p>
            <a:pPr algn="ctr"/>
            <a:r>
              <a:rPr lang="en-US" dirty="0"/>
              <a:t>or </a:t>
            </a:r>
          </a:p>
          <a:p>
            <a:pPr algn="ctr"/>
            <a:r>
              <a:rPr lang="en-US" sz="2000" b="1" dirty="0" err="1"/>
              <a:t>Javali</a:t>
            </a:r>
            <a:r>
              <a:rPr lang="en-US" sz="2000" b="1" dirty="0"/>
              <a:t> advanced features</a:t>
            </a:r>
          </a:p>
        </p:txBody>
      </p:sp>
    </p:spTree>
    <p:extLst>
      <p:ext uri="{BB962C8B-B14F-4D97-AF65-F5344CB8AC3E}">
        <p14:creationId xmlns:p14="http://schemas.microsoft.com/office/powerpoint/2010/main" val="2732501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Homework 1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18591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8" name="Rounded Rectangle 17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Generation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37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Homework 1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14513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11</a:t>
            </a:fld>
            <a:endParaRPr lang="en-US"/>
          </a:p>
        </p:txBody>
      </p:sp>
      <p:sp>
        <p:nvSpPr>
          <p:cNvPr id="11" name="Rounded Rectangle 10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Generation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5148649" y="1618135"/>
            <a:ext cx="2541864" cy="1062372"/>
          </a:xfrm>
          <a:prstGeom prst="wedgeRoundRectCallout">
            <a:avLst>
              <a:gd name="adj1" fmla="val 45776"/>
              <a:gd name="adj2" fmla="val 81875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Variable declarations</a:t>
            </a:r>
          </a:p>
          <a:p>
            <a:r>
              <a:rPr lang="en-US" sz="2000" b="1" dirty="0"/>
              <a:t>Assignments</a:t>
            </a:r>
          </a:p>
          <a:p>
            <a:r>
              <a:rPr lang="en-US" sz="2000" b="1" dirty="0"/>
              <a:t>Simple expressions</a:t>
            </a:r>
          </a:p>
        </p:txBody>
      </p:sp>
    </p:spTree>
    <p:extLst>
      <p:ext uri="{BB962C8B-B14F-4D97-AF65-F5344CB8AC3E}">
        <p14:creationId xmlns:p14="http://schemas.microsoft.com/office/powerpoint/2010/main" val="184894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Homework 1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31291" y="3184126"/>
            <a:ext cx="1363216" cy="88242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12</a:t>
            </a:fld>
            <a:endParaRPr lang="en-US"/>
          </a:p>
        </p:txBody>
      </p:sp>
      <p:sp>
        <p:nvSpPr>
          <p:cNvPr id="11" name="Rounded Rectangle 10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Generation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500" y="4330700"/>
            <a:ext cx="4745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We give you the parser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5148649" y="1618135"/>
            <a:ext cx="2541864" cy="1062372"/>
          </a:xfrm>
          <a:prstGeom prst="wedgeRoundRectCallout">
            <a:avLst>
              <a:gd name="adj1" fmla="val 45776"/>
              <a:gd name="adj2" fmla="val 81875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Variable declarations</a:t>
            </a:r>
          </a:p>
          <a:p>
            <a:r>
              <a:rPr lang="en-US" sz="2000" b="1" dirty="0"/>
              <a:t>Assignments</a:t>
            </a:r>
          </a:p>
          <a:p>
            <a:r>
              <a:rPr lang="en-US" sz="2000" b="1" dirty="0"/>
              <a:t>Simple expressions</a:t>
            </a:r>
          </a:p>
        </p:txBody>
      </p:sp>
    </p:spTree>
    <p:extLst>
      <p:ext uri="{BB962C8B-B14F-4D97-AF65-F5344CB8AC3E}">
        <p14:creationId xmlns:p14="http://schemas.microsoft.com/office/powerpoint/2010/main" val="276217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Homework 1</a:t>
            </a:r>
          </a:p>
        </p:txBody>
      </p:sp>
      <p:sp>
        <p:nvSpPr>
          <p:cNvPr id="4" name="Rounded Rectangle 3"/>
          <p:cNvSpPr>
            <a:spLocks/>
          </p:cNvSpPr>
          <p:nvPr/>
        </p:nvSpPr>
        <p:spPr>
          <a:xfrm>
            <a:off x="457200" y="3184126"/>
            <a:ext cx="1410455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6184" y="3483440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11803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>
            <a:spLocks/>
          </p:cNvSpPr>
          <p:nvPr/>
        </p:nvSpPr>
        <p:spPr>
          <a:xfrm>
            <a:off x="2831291" y="3184126"/>
            <a:ext cx="1363216" cy="8824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Syntax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7" name="Rounded Rectangle 16"/>
          <p:cNvSpPr>
            <a:spLocks/>
          </p:cNvSpPr>
          <p:nvPr/>
        </p:nvSpPr>
        <p:spPr>
          <a:xfrm>
            <a:off x="5189984" y="3184126"/>
            <a:ext cx="1363216" cy="88242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Semantic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10407" y="3483440"/>
            <a:ext cx="677623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19C2-C029-AA48-B906-CB70918EB5FF}" type="slidenum">
              <a:rPr lang="en-US" smtClean="0"/>
              <a:t>13</a:t>
            </a:fld>
            <a:endParaRPr lang="en-US"/>
          </a:p>
        </p:txBody>
      </p:sp>
      <p:sp>
        <p:nvSpPr>
          <p:cNvPr id="11" name="Rounded Rectangle 10"/>
          <p:cNvSpPr>
            <a:spLocks/>
          </p:cNvSpPr>
          <p:nvPr/>
        </p:nvSpPr>
        <p:spPr>
          <a:xfrm>
            <a:off x="7532559" y="3182222"/>
            <a:ext cx="1363216" cy="884330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Code</a:t>
            </a: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Generation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500" y="4330700"/>
            <a:ext cx="4745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Not necessary for now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5148649" y="1618135"/>
            <a:ext cx="2541864" cy="1062372"/>
          </a:xfrm>
          <a:prstGeom prst="wedgeRoundRectCallout">
            <a:avLst>
              <a:gd name="adj1" fmla="val 45776"/>
              <a:gd name="adj2" fmla="val 81875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Variable declarations</a:t>
            </a:r>
          </a:p>
          <a:p>
            <a:r>
              <a:rPr lang="en-US" sz="2000" b="1" dirty="0"/>
              <a:t>Assignments</a:t>
            </a:r>
          </a:p>
          <a:p>
            <a:r>
              <a:rPr lang="en-US" sz="2000" b="1" dirty="0"/>
              <a:t>Simple expressions</a:t>
            </a:r>
          </a:p>
        </p:txBody>
      </p:sp>
    </p:spTree>
    <p:extLst>
      <p:ext uri="{BB962C8B-B14F-4D97-AF65-F5344CB8AC3E}">
        <p14:creationId xmlns:p14="http://schemas.microsoft.com/office/powerpoint/2010/main" val="3076549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Homework task</a:t>
            </a:r>
          </a:p>
          <a:p>
            <a:pPr lvl="1"/>
            <a:r>
              <a:rPr lang="en-US" dirty="0"/>
              <a:t>The compiler “works”</a:t>
            </a:r>
          </a:p>
          <a:p>
            <a:r>
              <a:rPr lang="en-US" dirty="0"/>
              <a:t>Write your own tests</a:t>
            </a:r>
          </a:p>
          <a:p>
            <a:pPr lvl="1"/>
            <a:r>
              <a:rPr lang="en-US" dirty="0"/>
              <a:t>Test exhaustively that the compiler works</a:t>
            </a:r>
          </a:p>
          <a:p>
            <a:r>
              <a:rPr lang="en-US" dirty="0"/>
              <a:t>Code quality</a:t>
            </a:r>
          </a:p>
          <a:p>
            <a:pPr lvl="1"/>
            <a:r>
              <a:rPr lang="en-US" dirty="0"/>
              <a:t>The code is readable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5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0F4E-BCB9-E44A-BD25-20D9726C2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Grading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25A365-8B3A-8D45-BC51-0B1B9D5BE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94" y="1300355"/>
            <a:ext cx="4547647" cy="505599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4E7B4-BB34-AF41-ACD0-898706D0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6D61C8-7854-0F4F-B2FB-FC9397CA2C0E}"/>
              </a:ext>
            </a:extLst>
          </p:cNvPr>
          <p:cNvSpPr txBox="1"/>
          <p:nvPr/>
        </p:nvSpPr>
        <p:spPr>
          <a:xfrm>
            <a:off x="4853394" y="1809501"/>
            <a:ext cx="4290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Indication</a:t>
            </a:r>
            <a:r>
              <a:rPr lang="en-US" sz="2800" dirty="0"/>
              <a:t> of your grade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Link will be announced</a:t>
            </a:r>
          </a:p>
        </p:txBody>
      </p:sp>
    </p:spTree>
    <p:extLst>
      <p:ext uri="{BB962C8B-B14F-4D97-AF65-F5344CB8AC3E}">
        <p14:creationId xmlns:p14="http://schemas.microsoft.com/office/powerpoint/2010/main" val="216140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1969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8040"/>
                </a:solidFill>
              </a:rPr>
              <a:t>Good news!</a:t>
            </a:r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/>
              <a:t>HW1 is independent of HW2</a:t>
            </a:r>
          </a:p>
          <a:p>
            <a:pPr>
              <a:buFont typeface="Arial" charset="0"/>
              <a:buChar char="•"/>
            </a:pPr>
            <a:r>
              <a:rPr lang="en-US" dirty="0"/>
              <a:t>The same applies to the next HW</a:t>
            </a:r>
          </a:p>
          <a:p>
            <a:pPr>
              <a:buFont typeface="Arial" charset="0"/>
              <a:buChar char="•"/>
            </a:pPr>
            <a:r>
              <a:rPr lang="en-US" b="1" dirty="0"/>
              <a:t>You can still do the next HW even if you don’t manage to get this right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5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17</a:t>
            </a:fld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023120" y="1417638"/>
            <a:ext cx="2349500" cy="23495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 Overview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997450" y="1417638"/>
            <a:ext cx="2349500" cy="23495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SVN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023120" y="4006850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Javali</a:t>
            </a:r>
            <a:endParaRPr lang="en-US" sz="2800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997450" y="4006850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HW1</a:t>
            </a:r>
          </a:p>
        </p:txBody>
      </p:sp>
    </p:spTree>
    <p:extLst>
      <p:ext uri="{BB962C8B-B14F-4D97-AF65-F5344CB8AC3E}">
        <p14:creationId xmlns:p14="http://schemas.microsoft.com/office/powerpoint/2010/main" val="418279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SVN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SVN?</a:t>
            </a:r>
          </a:p>
          <a:p>
            <a:r>
              <a:rPr lang="en-US" dirty="0"/>
              <a:t>a version control system</a:t>
            </a:r>
          </a:p>
          <a:p>
            <a:r>
              <a:rPr lang="en-US" dirty="0"/>
              <a:t>it is used to store current and previous versions of (not only) source code</a:t>
            </a:r>
          </a:p>
          <a:p>
            <a:r>
              <a:rPr lang="en-US" dirty="0"/>
              <a:t>you can revert to a previous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4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fragment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provide:</a:t>
            </a:r>
          </a:p>
          <a:p>
            <a:r>
              <a:rPr lang="en-US" dirty="0"/>
              <a:t>a compiler skeleton for every HW</a:t>
            </a:r>
          </a:p>
          <a:p>
            <a:r>
              <a:rPr lang="en-US" dirty="0"/>
              <a:t>stored in an SVN repository</a:t>
            </a:r>
          </a:p>
          <a:p>
            <a:r>
              <a:rPr lang="en-US" dirty="0"/>
              <a:t>every team has a different SVN repository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99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Get your fragment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39090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https://</a:t>
            </a:r>
            <a:r>
              <a:rPr lang="en-US" sz="2000" b="1" dirty="0" err="1"/>
              <a:t>svn.inf.ethz.ch</a:t>
            </a:r>
            <a:r>
              <a:rPr lang="en-US" sz="2000" b="1" dirty="0"/>
              <a:t>/</a:t>
            </a:r>
            <a:r>
              <a:rPr lang="en-US" sz="2000" b="1" dirty="0" err="1"/>
              <a:t>svn</a:t>
            </a:r>
            <a:r>
              <a:rPr lang="en-US" sz="2000" b="1" dirty="0"/>
              <a:t>/</a:t>
            </a:r>
            <a:r>
              <a:rPr lang="en-US" sz="2000" b="1" dirty="0" err="1"/>
              <a:t>trg</a:t>
            </a:r>
            <a:r>
              <a:rPr lang="en-US" sz="2000" b="1" dirty="0"/>
              <a:t>/</a:t>
            </a:r>
            <a:r>
              <a:rPr lang="en-US" sz="2000" b="1" dirty="0" err="1"/>
              <a:t>cd_students</a:t>
            </a:r>
            <a:r>
              <a:rPr lang="en-US" sz="2000" b="1" dirty="0"/>
              <a:t>/ss18/teams/&lt;</a:t>
            </a:r>
            <a:r>
              <a:rPr lang="en-US" sz="2000" b="1" dirty="0" err="1"/>
              <a:t>YourTeam</a:t>
            </a:r>
            <a:r>
              <a:rPr lang="en-US" sz="2000" b="1" dirty="0"/>
              <a:t>&gt;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679234" y="4350550"/>
            <a:ext cx="3136900" cy="993237"/>
          </a:xfrm>
          <a:prstGeom prst="wedgeRoundRectCallout">
            <a:avLst>
              <a:gd name="adj1" fmla="val -27485"/>
              <a:gd name="adj2" fmla="val -105238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Case-sensitive</a:t>
            </a:r>
          </a:p>
          <a:p>
            <a:r>
              <a:rPr lang="en-US" sz="2000" b="1" dirty="0"/>
              <a:t>Homework + grades</a:t>
            </a:r>
          </a:p>
          <a:p>
            <a:r>
              <a:rPr lang="en-US" sz="2000" b="1" dirty="0"/>
              <a:t>Your submission platform</a:t>
            </a:r>
          </a:p>
        </p:txBody>
      </p:sp>
    </p:spTree>
    <p:extLst>
      <p:ext uri="{BB962C8B-B14F-4D97-AF65-F5344CB8AC3E}">
        <p14:creationId xmlns:p14="http://schemas.microsoft.com/office/powerpoint/2010/main" val="1327537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SVN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b="1" i="1" dirty="0" err="1"/>
              <a:t>svn</a:t>
            </a:r>
            <a:r>
              <a:rPr lang="en-US" b="1" i="1" dirty="0"/>
              <a:t> checkout https://&lt;</a:t>
            </a:r>
            <a:r>
              <a:rPr lang="en-US" b="1" i="1" dirty="0" err="1"/>
              <a:t>your_SVN_repo</a:t>
            </a:r>
            <a:r>
              <a:rPr lang="en-US" b="1" i="1" dirty="0"/>
              <a:t>&gt;</a:t>
            </a:r>
          </a:p>
          <a:p>
            <a:pPr marL="0" indent="0">
              <a:buNone/>
            </a:pPr>
            <a:r>
              <a:rPr lang="en-US" sz="2000" dirty="0"/>
              <a:t>Get the remote copy of the repository on your machine.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i="1" dirty="0" err="1"/>
              <a:t>svn</a:t>
            </a:r>
            <a:r>
              <a:rPr lang="en-US" b="1" i="1" dirty="0"/>
              <a:t> commit –m “Message about your changes”</a:t>
            </a:r>
          </a:p>
          <a:p>
            <a:pPr marL="0" indent="0">
              <a:buNone/>
            </a:pPr>
            <a:r>
              <a:rPr lang="en-US" sz="2000" dirty="0"/>
              <a:t>Update remote copy of the repository with local changes.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i="1" dirty="0" err="1"/>
              <a:t>svn</a:t>
            </a:r>
            <a:r>
              <a:rPr lang="en-US" b="1" i="1" dirty="0"/>
              <a:t> update</a:t>
            </a:r>
          </a:p>
          <a:p>
            <a:pPr marL="0" indent="0">
              <a:buNone/>
            </a:pPr>
            <a:r>
              <a:rPr lang="en-US" sz="2000" i="1" dirty="0"/>
              <a:t>Get remote changes of your repository if modified.</a:t>
            </a:r>
          </a:p>
          <a:p>
            <a:pPr marL="0" indent="0">
              <a:buNone/>
            </a:pP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33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SVN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b="1" i="1" dirty="0" err="1"/>
              <a:t>svn</a:t>
            </a:r>
            <a:r>
              <a:rPr lang="en-US" b="1" i="1" dirty="0"/>
              <a:t> add &lt;file-or-</a:t>
            </a:r>
            <a:r>
              <a:rPr lang="en-US" b="1" i="1" dirty="0" err="1"/>
              <a:t>dir</a:t>
            </a:r>
            <a:r>
              <a:rPr lang="en-US" b="1" i="1" dirty="0"/>
              <a:t>-name&gt;</a:t>
            </a:r>
          </a:p>
          <a:p>
            <a:pPr marL="0" indent="0">
              <a:buNone/>
            </a:pPr>
            <a:r>
              <a:rPr lang="en-US" sz="2000" dirty="0"/>
              <a:t>Add a file/directory to the local copy.</a:t>
            </a:r>
          </a:p>
          <a:p>
            <a:pPr marL="0" indent="0">
              <a:buNone/>
            </a:pPr>
            <a:r>
              <a:rPr lang="en-US" sz="2000" dirty="0"/>
              <a:t>(It requires </a:t>
            </a:r>
            <a:r>
              <a:rPr lang="en-US" sz="2000" i="1" dirty="0"/>
              <a:t>commit</a:t>
            </a:r>
            <a:r>
              <a:rPr lang="en-US" sz="2000" dirty="0"/>
              <a:t> to update the remote copy.)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i="1" dirty="0" err="1"/>
              <a:t>svn</a:t>
            </a:r>
            <a:r>
              <a:rPr lang="en-US" b="1" i="1" dirty="0"/>
              <a:t> remove &lt;file-or-</a:t>
            </a:r>
            <a:r>
              <a:rPr lang="en-US" b="1" i="1" dirty="0" err="1"/>
              <a:t>dir</a:t>
            </a:r>
            <a:r>
              <a:rPr lang="en-US" b="1" i="1" dirty="0"/>
              <a:t>-name&gt;</a:t>
            </a:r>
          </a:p>
          <a:p>
            <a:pPr marL="0" indent="0">
              <a:buNone/>
            </a:pPr>
            <a:r>
              <a:rPr lang="en-US" sz="2000" dirty="0"/>
              <a:t>Delete a file/directory from the local copy.</a:t>
            </a:r>
          </a:p>
          <a:p>
            <a:pPr marL="0" indent="0">
              <a:buNone/>
            </a:pPr>
            <a:r>
              <a:rPr lang="en-US" sz="2000" dirty="0"/>
              <a:t>(It requires </a:t>
            </a:r>
            <a:r>
              <a:rPr lang="en-US" sz="2000" i="1" dirty="0"/>
              <a:t>commit</a:t>
            </a:r>
            <a:r>
              <a:rPr lang="en-US" sz="2000" dirty="0"/>
              <a:t> to update the remote copy.)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SVN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b="1" i="1" dirty="0" err="1"/>
              <a:t>svn</a:t>
            </a:r>
            <a:r>
              <a:rPr lang="en-US" b="1" i="1" dirty="0"/>
              <a:t> status</a:t>
            </a:r>
          </a:p>
          <a:p>
            <a:pPr marL="0" indent="0">
              <a:buNone/>
            </a:pPr>
            <a:r>
              <a:rPr lang="en-US" sz="2000" dirty="0"/>
              <a:t>Report files that are different in the local copy from those in the remote copy.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i="1" dirty="0" err="1"/>
              <a:t>svn</a:t>
            </a:r>
            <a:r>
              <a:rPr lang="en-US" b="1" i="1" dirty="0"/>
              <a:t> diff </a:t>
            </a:r>
            <a:r>
              <a:rPr lang="mr-IN" b="1" i="1" dirty="0"/>
              <a:t>–</a:t>
            </a:r>
            <a:r>
              <a:rPr lang="en-US" b="1" i="1" dirty="0"/>
              <a:t>r &lt;version-number&gt; &lt;file-name&gt;</a:t>
            </a:r>
          </a:p>
          <a:p>
            <a:pPr marL="0" indent="0">
              <a:buNone/>
            </a:pPr>
            <a:r>
              <a:rPr lang="en-US" sz="2000" dirty="0"/>
              <a:t>Report the differences between the local copy and a specific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98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SVN resources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Links</a:t>
            </a:r>
          </a:p>
          <a:p>
            <a:pPr lvl="1"/>
            <a:r>
              <a:rPr lang="en-US" dirty="0">
                <a:hlinkClick r:id="rId2"/>
              </a:rPr>
              <a:t>http://svnbook.red-bean.com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https://www.google.ch/search?q=svn+tutorial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Software</a:t>
            </a:r>
          </a:p>
          <a:p>
            <a:pPr lvl="1"/>
            <a:r>
              <a:rPr lang="en-US" dirty="0"/>
              <a:t>Eclipse Subversive</a:t>
            </a:r>
          </a:p>
          <a:p>
            <a:pPr lvl="1"/>
            <a:r>
              <a:rPr lang="en-US" dirty="0"/>
              <a:t>Tortoise SVN</a:t>
            </a:r>
          </a:p>
          <a:p>
            <a:pPr lvl="1"/>
            <a:r>
              <a:rPr lang="en-US" dirty="0"/>
              <a:t>Command-line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09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25</a:t>
            </a:fld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023120" y="1417638"/>
            <a:ext cx="2349500" cy="23495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 Overview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997450" y="1417638"/>
            <a:ext cx="2349500" cy="23495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SVN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023120" y="4006850"/>
            <a:ext cx="2349500" cy="23495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Javali</a:t>
            </a:r>
            <a:endParaRPr lang="en-US" sz="2800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997450" y="4006850"/>
            <a:ext cx="2349500" cy="2349500"/>
          </a:xfrm>
          <a:prstGeom prst="ellipse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HW1</a:t>
            </a:r>
          </a:p>
        </p:txBody>
      </p:sp>
    </p:spTree>
    <p:extLst>
      <p:ext uri="{BB962C8B-B14F-4D97-AF65-F5344CB8AC3E}">
        <p14:creationId xmlns:p14="http://schemas.microsoft.com/office/powerpoint/2010/main" val="2937797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Simple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/>
              <a:t>OO programming language</a:t>
            </a:r>
          </a:p>
          <a:p>
            <a:pPr lvl="1"/>
            <a:r>
              <a:rPr lang="en-US" dirty="0"/>
              <a:t>Subset of Java</a:t>
            </a:r>
          </a:p>
          <a:p>
            <a:r>
              <a:rPr lang="en-US" b="1" dirty="0" err="1"/>
              <a:t>Javali</a:t>
            </a:r>
            <a:r>
              <a:rPr lang="en-US" b="1" dirty="0"/>
              <a:t> specification</a:t>
            </a:r>
            <a:r>
              <a:rPr lang="en-US" dirty="0"/>
              <a:t> in the course web-site</a:t>
            </a:r>
          </a:p>
          <a:p>
            <a:pPr lvl="1"/>
            <a:r>
              <a:rPr lang="en-US" b="1" dirty="0"/>
              <a:t>Updated </a:t>
            </a:r>
            <a:r>
              <a:rPr lang="en-US" dirty="0"/>
              <a:t>recently, subject to changes (and bugs)</a:t>
            </a:r>
          </a:p>
          <a:p>
            <a:r>
              <a:rPr lang="en-US" dirty="0"/>
              <a:t>When the specification is incomplete</a:t>
            </a:r>
          </a:p>
          <a:p>
            <a:pPr lvl="1"/>
            <a:r>
              <a:rPr lang="en-US" b="1" dirty="0"/>
              <a:t>Common sense </a:t>
            </a:r>
            <a:r>
              <a:rPr lang="en-US" dirty="0"/>
              <a:t>or </a:t>
            </a:r>
            <a:r>
              <a:rPr lang="en-US" b="1" dirty="0"/>
              <a:t>Java specification</a:t>
            </a:r>
            <a:r>
              <a:rPr lang="en-US" dirty="0"/>
              <a:t> apply</a:t>
            </a:r>
          </a:p>
          <a:p>
            <a:pPr lvl="1"/>
            <a:r>
              <a:rPr lang="en-US" dirty="0"/>
              <a:t>Use the </a:t>
            </a:r>
            <a:r>
              <a:rPr lang="en-US" b="1" dirty="0"/>
              <a:t>mailing-list </a:t>
            </a:r>
            <a:r>
              <a:rPr lang="en-US" dirty="0"/>
              <a:t>for </a:t>
            </a:r>
            <a:r>
              <a:rPr lang="en-US" b="1" dirty="0"/>
              <a:t>clarifications</a:t>
            </a:r>
            <a:r>
              <a:rPr lang="en-US" dirty="0"/>
              <a:t> or </a:t>
            </a:r>
            <a:r>
              <a:rPr lang="en-US" b="1" dirty="0"/>
              <a:t>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69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provide a </a:t>
            </a:r>
            <a:r>
              <a:rPr lang="en-US" b="1" dirty="0"/>
              <a:t>framework skeleton</a:t>
            </a:r>
          </a:p>
          <a:p>
            <a:pPr lvl="1"/>
            <a:r>
              <a:rPr lang="en-US" dirty="0"/>
              <a:t>To use for your homework </a:t>
            </a:r>
          </a:p>
          <a:p>
            <a:pPr lvl="1"/>
            <a:r>
              <a:rPr lang="en-US" dirty="0"/>
              <a:t>Utility classes and basic tasks</a:t>
            </a:r>
          </a:p>
          <a:p>
            <a:pPr lvl="1"/>
            <a:r>
              <a:rPr lang="en-US" dirty="0"/>
              <a:t>Free to modify or create your own</a:t>
            </a:r>
          </a:p>
          <a:p>
            <a:pPr lvl="1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Please comply to submission requirements</a:t>
            </a:r>
          </a:p>
          <a:p>
            <a:r>
              <a:rPr lang="en-US" dirty="0"/>
              <a:t>After each homework we provide a solution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98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/>
              <a:t>src</a:t>
            </a:r>
            <a:endParaRPr lang="en-US" dirty="0"/>
          </a:p>
          <a:p>
            <a:pPr marL="0" indent="0">
              <a:buNone/>
            </a:pPr>
            <a:r>
              <a:rPr lang="en-US" sz="2600" i="1" dirty="0"/>
              <a:t>Source of the compiler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/>
              <a:t>test</a:t>
            </a:r>
            <a:endParaRPr lang="en-US" dirty="0"/>
          </a:p>
          <a:p>
            <a:pPr marL="0" indent="0">
              <a:buNone/>
            </a:pPr>
            <a:r>
              <a:rPr lang="en-US" sz="2600" i="1" dirty="0"/>
              <a:t>Source files for testing your compiler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/>
              <a:t>lib</a:t>
            </a:r>
            <a:endParaRPr lang="en-US" dirty="0"/>
          </a:p>
          <a:p>
            <a:pPr marL="0" indent="0">
              <a:buNone/>
            </a:pPr>
            <a:r>
              <a:rPr lang="en-US" sz="2600" i="1" dirty="0"/>
              <a:t>Compiler dependencies as .JAR files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err="1"/>
              <a:t>javali_tests</a:t>
            </a:r>
            <a:endParaRPr lang="en-US" dirty="0"/>
          </a:p>
          <a:p>
            <a:pPr marL="0" indent="0">
              <a:buNone/>
            </a:pPr>
            <a:r>
              <a:rPr lang="en-US" sz="2600" i="1" dirty="0"/>
              <a:t>Unit-tests in form of .</a:t>
            </a:r>
            <a:r>
              <a:rPr lang="en-US" sz="2600" i="1" dirty="0" err="1"/>
              <a:t>javali</a:t>
            </a:r>
            <a:r>
              <a:rPr lang="en-US" sz="2600" i="1" dirty="0"/>
              <a:t> files. These are example programs to test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err="1"/>
              <a:t>build.xml</a:t>
            </a:r>
            <a:endParaRPr lang="en-US" dirty="0"/>
          </a:p>
          <a:p>
            <a:pPr marL="0" indent="0">
              <a:buNone/>
            </a:pPr>
            <a:r>
              <a:rPr lang="en-US" sz="2600" i="1" dirty="0"/>
              <a:t>Optional ANT script for command-line (can be used in Eclipse)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95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Compile the </a:t>
            </a:r>
            <a:r>
              <a:rPr lang="en-US" b="1" dirty="0" err="1"/>
              <a:t>Javali</a:t>
            </a:r>
            <a:r>
              <a:rPr lang="en-US" b="1" dirty="0"/>
              <a:t>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Fragment is an </a:t>
            </a:r>
            <a:r>
              <a:rPr lang="en-US" b="1" dirty="0"/>
              <a:t>Eclipse</a:t>
            </a:r>
            <a:r>
              <a:rPr lang="en-US" dirty="0"/>
              <a:t> project, it will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build automatically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If you </a:t>
            </a:r>
            <a:r>
              <a:rPr lang="en-US" b="1" dirty="0"/>
              <a:t>don’t use Eclipse</a:t>
            </a:r>
            <a:r>
              <a:rPr lang="en-US" dirty="0"/>
              <a:t>, install </a:t>
            </a:r>
            <a:r>
              <a:rPr lang="en-US" b="1" dirty="0"/>
              <a:t>ANT</a:t>
            </a:r>
            <a:r>
              <a:rPr lang="en-US" dirty="0"/>
              <a:t> and type: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ant test</a:t>
            </a:r>
            <a:endParaRPr lang="en-US" sz="26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29</a:t>
            </a:fld>
            <a:endParaRPr lang="en-US"/>
          </a:p>
        </p:txBody>
      </p:sp>
      <p:sp>
        <p:nvSpPr>
          <p:cNvPr id="5" name="Rounded Rectangular Callout 4"/>
          <p:cNvSpPr/>
          <p:nvPr/>
        </p:nvSpPr>
        <p:spPr>
          <a:xfrm>
            <a:off x="1605094" y="4512620"/>
            <a:ext cx="3671582" cy="537552"/>
          </a:xfrm>
          <a:prstGeom prst="wedgeRoundRectCallout">
            <a:avLst>
              <a:gd name="adj1" fmla="val -38961"/>
              <a:gd name="adj2" fmla="val -115697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It compiles automatically too </a:t>
            </a:r>
            <a:r>
              <a:rPr lang="en-US" sz="2000" b="1" dirty="0">
                <a:sym typeface="Wingdings"/>
              </a:rPr>
              <a:t>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4943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How to test your </a:t>
            </a:r>
            <a:r>
              <a:rPr lang="en-US" b="1" dirty="0" err="1"/>
              <a:t>Javali</a:t>
            </a:r>
            <a:r>
              <a:rPr lang="en-US" b="1" dirty="0"/>
              <a:t> compiler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800" dirty="0"/>
              <a:t>We provide a </a:t>
            </a:r>
            <a:r>
              <a:rPr lang="en-US" sz="2800" b="1" dirty="0" err="1"/>
              <a:t>JUnit</a:t>
            </a:r>
            <a:r>
              <a:rPr lang="en-US" sz="2800" b="1" dirty="0"/>
              <a:t>-based </a:t>
            </a:r>
            <a:r>
              <a:rPr lang="en-US" sz="2800" dirty="0"/>
              <a:t>testing framework</a:t>
            </a:r>
          </a:p>
          <a:p>
            <a:r>
              <a:rPr lang="en-US" sz="2600" dirty="0"/>
              <a:t>A test is a </a:t>
            </a:r>
            <a:r>
              <a:rPr lang="en-US" sz="2600" b="1" dirty="0" err="1"/>
              <a:t>Javali</a:t>
            </a:r>
            <a:r>
              <a:rPr lang="en-US" sz="2600" b="1" dirty="0"/>
              <a:t> program </a:t>
            </a:r>
            <a:r>
              <a:rPr lang="en-US" sz="2600" dirty="0"/>
              <a:t>in the </a:t>
            </a:r>
            <a:r>
              <a:rPr lang="en-US" sz="2600" b="1" dirty="0" err="1"/>
              <a:t>javali_tests</a:t>
            </a:r>
            <a:r>
              <a:rPr lang="en-US" sz="2600" dirty="0"/>
              <a:t> directory</a:t>
            </a:r>
          </a:p>
          <a:p>
            <a:r>
              <a:rPr lang="en-US" sz="2600" dirty="0"/>
              <a:t>The testing framework compares the output of your compiler against our reference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30</a:t>
            </a:fld>
            <a:endParaRPr lang="en-US"/>
          </a:p>
        </p:txBody>
      </p:sp>
      <p:sp>
        <p:nvSpPr>
          <p:cNvPr id="6" name="Rounded Rectangular Callout 5"/>
          <p:cNvSpPr/>
          <p:nvPr/>
        </p:nvSpPr>
        <p:spPr>
          <a:xfrm>
            <a:off x="3954303" y="3673342"/>
            <a:ext cx="4535356" cy="844935"/>
          </a:xfrm>
          <a:prstGeom prst="wedgeRoundRectCallout">
            <a:avLst>
              <a:gd name="adj1" fmla="val 1021"/>
              <a:gd name="adj2" fmla="val -101818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To test your compiler write more </a:t>
            </a:r>
            <a:r>
              <a:rPr lang="en-US" sz="2000" b="1" dirty="0" err="1"/>
              <a:t>Javali</a:t>
            </a:r>
            <a:r>
              <a:rPr lang="en-US" sz="2000" b="1" dirty="0"/>
              <a:t> programs that cover assignment tasks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68742" y="5055838"/>
            <a:ext cx="6044326" cy="1000008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You need to see green</a:t>
            </a:r>
          </a:p>
        </p:txBody>
      </p:sp>
    </p:spTree>
    <p:extLst>
      <p:ext uri="{BB962C8B-B14F-4D97-AF65-F5344CB8AC3E}">
        <p14:creationId xmlns:p14="http://schemas.microsoft.com/office/powerpoint/2010/main" val="381179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How to test your </a:t>
            </a:r>
            <a:r>
              <a:rPr lang="en-US" b="1" dirty="0" err="1"/>
              <a:t>Javali</a:t>
            </a:r>
            <a:r>
              <a:rPr lang="en-US" b="1" dirty="0"/>
              <a:t> compiler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800" dirty="0"/>
              <a:t>Expected results are stored in </a:t>
            </a:r>
            <a:r>
              <a:rPr lang="en-US" sz="2800" b="1" dirty="0"/>
              <a:t>.</a:t>
            </a:r>
            <a:r>
              <a:rPr lang="en-US" sz="2800" b="1" dirty="0" err="1"/>
              <a:t>javali.exec.ref</a:t>
            </a:r>
            <a:r>
              <a:rPr lang="en-US" sz="2800" b="1" dirty="0"/>
              <a:t> </a:t>
            </a:r>
            <a:r>
              <a:rPr lang="en-US" sz="2800" dirty="0"/>
              <a:t>files</a:t>
            </a:r>
          </a:p>
          <a:p>
            <a:r>
              <a:rPr lang="en-US" sz="2800" b="1" dirty="0"/>
              <a:t>.</a:t>
            </a:r>
            <a:r>
              <a:rPr lang="en-US" sz="2800" b="1" dirty="0" err="1"/>
              <a:t>javali.in</a:t>
            </a:r>
            <a:r>
              <a:rPr lang="en-US" sz="2800" b="1" dirty="0"/>
              <a:t> </a:t>
            </a:r>
            <a:r>
              <a:rPr lang="en-US" sz="2800" dirty="0"/>
              <a:t>file determines the </a:t>
            </a:r>
            <a:r>
              <a:rPr lang="en-US" sz="2800" b="1" dirty="0"/>
              <a:t>standard input</a:t>
            </a:r>
          </a:p>
          <a:p>
            <a:pPr lvl="1"/>
            <a:r>
              <a:rPr lang="en-US" sz="2400" dirty="0"/>
              <a:t>One line is equivalent to the result of a </a:t>
            </a:r>
            <a:r>
              <a:rPr lang="en-US" sz="2400" b="1" dirty="0"/>
              <a:t>read()</a:t>
            </a:r>
            <a:r>
              <a:rPr lang="en-US" sz="2400" dirty="0"/>
              <a:t> call.</a:t>
            </a:r>
          </a:p>
          <a:p>
            <a:r>
              <a:rPr lang="en-US" sz="2800" dirty="0"/>
              <a:t>Run the tests using JUnit4</a:t>
            </a:r>
          </a:p>
          <a:p>
            <a:pPr lvl="1"/>
            <a:r>
              <a:rPr lang="en-US" sz="2400" dirty="0"/>
              <a:t>Eclipse provides a GUI to inspect results</a:t>
            </a:r>
          </a:p>
          <a:p>
            <a:r>
              <a:rPr lang="en-US" sz="2800" b="1" dirty="0"/>
              <a:t>.</a:t>
            </a:r>
            <a:r>
              <a:rPr lang="en-US" sz="2800" b="1" dirty="0" err="1"/>
              <a:t>javali.err</a:t>
            </a:r>
            <a:r>
              <a:rPr lang="en-US" sz="2800" dirty="0"/>
              <a:t> file contains debugging output and error messages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6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89238"/>
            <a:ext cx="8229600" cy="1579562"/>
          </a:xfrm>
        </p:spPr>
        <p:txBody>
          <a:bodyPr>
            <a:normAutofit/>
          </a:bodyPr>
          <a:lstStyle/>
          <a:p>
            <a:r>
              <a:rPr lang="en-US" sz="7200" b="1" dirty="0"/>
              <a:t>DEMO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71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framework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Files that may change per fragment</a:t>
            </a:r>
          </a:p>
          <a:p>
            <a:r>
              <a:rPr lang="en-US" b="1" dirty="0"/>
              <a:t>lib/</a:t>
            </a:r>
            <a:r>
              <a:rPr lang="en-US" b="1" dirty="0" err="1"/>
              <a:t>frozenReference.jar</a:t>
            </a:r>
            <a:r>
              <a:rPr lang="en-US" dirty="0"/>
              <a:t> @ every fragment</a:t>
            </a:r>
          </a:p>
          <a:p>
            <a:r>
              <a:rPr lang="en-US" b="1" dirty="0" err="1"/>
              <a:t>build.xml</a:t>
            </a:r>
            <a:r>
              <a:rPr lang="en-US" b="1" dirty="0"/>
              <a:t> </a:t>
            </a:r>
            <a:r>
              <a:rPr lang="en-US" dirty="0"/>
              <a:t>depending on the assignment</a:t>
            </a:r>
          </a:p>
          <a:p>
            <a:pPr lvl="1"/>
            <a:r>
              <a:rPr lang="en-US" dirty="0"/>
              <a:t>We will provide details in the recitation</a:t>
            </a:r>
          </a:p>
          <a:p>
            <a:pPr lvl="1"/>
            <a:r>
              <a:rPr lang="en-US" dirty="0"/>
              <a:t>Look for new targets</a:t>
            </a:r>
          </a:p>
          <a:p>
            <a:r>
              <a:rPr lang="en-US" b="1" dirty="0" err="1"/>
              <a:t>Javali</a:t>
            </a:r>
            <a:r>
              <a:rPr lang="en-US" b="1" dirty="0"/>
              <a:t> specification</a:t>
            </a:r>
          </a:p>
          <a:p>
            <a:pPr lvl="1"/>
            <a:r>
              <a:rPr lang="en-US" dirty="0"/>
              <a:t>As previously mentioned</a:t>
            </a:r>
          </a:p>
          <a:p>
            <a:pPr lvl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4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34</a:t>
            </a:fld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023120" y="1417638"/>
            <a:ext cx="2349500" cy="23495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 Overview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997450" y="1417638"/>
            <a:ext cx="2349500" cy="23495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SVN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023120" y="4006850"/>
            <a:ext cx="2349500" cy="23495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Javali</a:t>
            </a:r>
            <a:endParaRPr lang="en-US" sz="2800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997450" y="4006850"/>
            <a:ext cx="2349500" cy="23495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HW1</a:t>
            </a:r>
          </a:p>
        </p:txBody>
      </p:sp>
    </p:spTree>
    <p:extLst>
      <p:ext uri="{BB962C8B-B14F-4D97-AF65-F5344CB8AC3E}">
        <p14:creationId xmlns:p14="http://schemas.microsoft.com/office/powerpoint/2010/main" val="3204035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85753" y="4735403"/>
            <a:ext cx="2212669" cy="8264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085753" y="2239862"/>
            <a:ext cx="2212669" cy="24244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40950" y="2168738"/>
            <a:ext cx="36285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	.section .data</a:t>
            </a:r>
          </a:p>
          <a:p>
            <a:r>
              <a:rPr lang="en-US" sz="2000" dirty="0"/>
              <a:t>STR_D:    </a:t>
            </a:r>
          </a:p>
          <a:p>
            <a:r>
              <a:rPr lang="en-US" sz="2000" dirty="0"/>
              <a:t>	.string "%d"    </a:t>
            </a:r>
          </a:p>
          <a:p>
            <a:r>
              <a:rPr lang="en-US" sz="2000" dirty="0"/>
              <a:t>	</a:t>
            </a:r>
            <a:r>
              <a:rPr lang="en-US" sz="2000" b="1" dirty="0"/>
              <a:t>.section .data</a:t>
            </a:r>
          </a:p>
          <a:p>
            <a:r>
              <a:rPr lang="en-US" sz="2000" b="1" dirty="0" err="1"/>
              <a:t>var_a</a:t>
            </a:r>
            <a:r>
              <a:rPr lang="en-US" sz="2000" b="1" dirty="0"/>
              <a:t>:    </a:t>
            </a:r>
          </a:p>
          <a:p>
            <a:r>
              <a:rPr lang="en-US" sz="2000" b="1" dirty="0"/>
              <a:t>	.</a:t>
            </a:r>
            <a:r>
              <a:rPr lang="en-US" sz="2000" b="1" dirty="0" err="1"/>
              <a:t>int</a:t>
            </a:r>
            <a:r>
              <a:rPr lang="en-US" sz="2000" b="1" dirty="0"/>
              <a:t> 0    </a:t>
            </a:r>
          </a:p>
          <a:p>
            <a:r>
              <a:rPr lang="en-US" sz="2000" dirty="0"/>
              <a:t>	.section .text    </a:t>
            </a:r>
          </a:p>
          <a:p>
            <a:r>
              <a:rPr lang="en-US" sz="2000" dirty="0"/>
              <a:t>	.</a:t>
            </a:r>
            <a:r>
              <a:rPr lang="en-US" sz="2000" dirty="0" err="1"/>
              <a:t>globl</a:t>
            </a:r>
            <a:r>
              <a:rPr lang="en-US" sz="2000" dirty="0"/>
              <a:t> main</a:t>
            </a:r>
          </a:p>
          <a:p>
            <a:endParaRPr lang="en-US" sz="2000" dirty="0"/>
          </a:p>
          <a:p>
            <a:r>
              <a:rPr lang="en-US" sz="2000" dirty="0"/>
              <a:t>main:    </a:t>
            </a:r>
          </a:p>
          <a:p>
            <a:r>
              <a:rPr lang="en-US" sz="2000" dirty="0"/>
              <a:t>	</a:t>
            </a:r>
            <a:r>
              <a:rPr lang="mr-IN" sz="2000" dirty="0"/>
              <a:t>…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Simple code generator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6400" y="2888278"/>
            <a:ext cx="2679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class</a:t>
            </a:r>
            <a:r>
              <a:rPr lang="en-US" sz="2000" dirty="0"/>
              <a:t> Main {</a:t>
            </a:r>
          </a:p>
          <a:p>
            <a:r>
              <a:rPr lang="en-US" sz="2000" dirty="0"/>
              <a:t>	</a:t>
            </a:r>
            <a:r>
              <a:rPr lang="en-US" sz="2000" b="1" dirty="0"/>
              <a:t>void</a:t>
            </a:r>
            <a:r>
              <a:rPr lang="en-US" sz="2000" dirty="0"/>
              <a:t> main() {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int</a:t>
            </a:r>
            <a:r>
              <a:rPr lang="en-US" sz="2000" dirty="0"/>
              <a:t> a;</a:t>
            </a:r>
          </a:p>
          <a:p>
            <a:r>
              <a:rPr lang="en-US" sz="2000" dirty="0"/>
              <a:t>		a = 10;</a:t>
            </a:r>
          </a:p>
          <a:p>
            <a:r>
              <a:rPr lang="en-US" sz="2000" dirty="0"/>
              <a:t>		</a:t>
            </a:r>
            <a:r>
              <a:rPr lang="en-US" sz="2000" b="1" dirty="0"/>
              <a:t>write</a:t>
            </a:r>
            <a:r>
              <a:rPr lang="en-US" sz="2000" dirty="0"/>
              <a:t>(a);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}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432381" y="3587652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6400" y="1694808"/>
            <a:ext cx="3608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Input</a:t>
            </a:r>
            <a:r>
              <a:rPr lang="en-US" sz="2800" dirty="0"/>
              <a:t>: </a:t>
            </a:r>
            <a:r>
              <a:rPr lang="en-US" sz="2800" dirty="0" err="1"/>
              <a:t>Javali</a:t>
            </a:r>
            <a:r>
              <a:rPr lang="en-US" sz="2800" dirty="0"/>
              <a:t> Program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3473" y="1694808"/>
            <a:ext cx="3907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Output</a:t>
            </a:r>
            <a:r>
              <a:rPr lang="en-US" sz="2800" dirty="0"/>
              <a:t>: x86 Assembly</a:t>
            </a:r>
          </a:p>
        </p:txBody>
      </p:sp>
    </p:spTree>
    <p:extLst>
      <p:ext uri="{BB962C8B-B14F-4D97-AF65-F5344CB8AC3E}">
        <p14:creationId xmlns:p14="http://schemas.microsoft.com/office/powerpoint/2010/main" val="174012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6" grpId="0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243119" y="3584665"/>
            <a:ext cx="2365696" cy="23882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43119" y="2030136"/>
            <a:ext cx="2365696" cy="12247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38946" y="1380172"/>
            <a:ext cx="36285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main:    </a:t>
            </a:r>
          </a:p>
          <a:p>
            <a:r>
              <a:rPr lang="en-US" sz="2000" dirty="0"/>
              <a:t>	</a:t>
            </a:r>
            <a:r>
              <a:rPr lang="mr-IN" sz="2000" dirty="0"/>
              <a:t>…</a:t>
            </a:r>
            <a:endParaRPr lang="en-US" sz="2000" dirty="0"/>
          </a:p>
          <a:p>
            <a:r>
              <a:rPr lang="en-US" sz="2000" dirty="0"/>
              <a:t>	# Emitting a = 10</a:t>
            </a:r>
          </a:p>
          <a:p>
            <a:r>
              <a:rPr lang="en-US" sz="2000" dirty="0"/>
              <a:t>		# Emitting 10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movl</a:t>
            </a:r>
            <a:r>
              <a:rPr lang="en-US" sz="2000" dirty="0"/>
              <a:t> $10, %</a:t>
            </a:r>
            <a:r>
              <a:rPr lang="en-US" sz="2000" dirty="0" err="1"/>
              <a:t>edi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err="1"/>
              <a:t>movl</a:t>
            </a:r>
            <a:r>
              <a:rPr lang="en-US" sz="2000" dirty="0"/>
              <a:t> %</a:t>
            </a:r>
            <a:r>
              <a:rPr lang="en-US" sz="2000" dirty="0" err="1"/>
              <a:t>edi</a:t>
            </a:r>
            <a:r>
              <a:rPr lang="en-US" sz="2000" dirty="0"/>
              <a:t>, </a:t>
            </a:r>
            <a:r>
              <a:rPr lang="en-US" sz="2000" dirty="0" err="1"/>
              <a:t>var_a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	# Emitting write(a)</a:t>
            </a:r>
          </a:p>
          <a:p>
            <a:r>
              <a:rPr lang="en-US" sz="2000" dirty="0"/>
              <a:t>		# Emitting a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movl</a:t>
            </a:r>
            <a:r>
              <a:rPr lang="en-US" sz="2000" dirty="0"/>
              <a:t> </a:t>
            </a:r>
            <a:r>
              <a:rPr lang="en-US" sz="2000" dirty="0" err="1"/>
              <a:t>var_a</a:t>
            </a:r>
            <a:r>
              <a:rPr lang="en-US" sz="2000" dirty="0"/>
              <a:t>, %</a:t>
            </a:r>
            <a:r>
              <a:rPr lang="en-US" sz="2000" dirty="0" err="1"/>
              <a:t>edi</a:t>
            </a:r>
            <a:endParaRPr lang="en-US" sz="2000" dirty="0"/>
          </a:p>
          <a:p>
            <a:r>
              <a:rPr lang="en-US" sz="2000" dirty="0"/>
              <a:t>	sub $16, %</a:t>
            </a:r>
            <a:r>
              <a:rPr lang="en-US" sz="2000" dirty="0" err="1"/>
              <a:t>esp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err="1"/>
              <a:t>movl</a:t>
            </a:r>
            <a:r>
              <a:rPr lang="en-US" sz="2000" dirty="0"/>
              <a:t> %</a:t>
            </a:r>
            <a:r>
              <a:rPr lang="en-US" sz="2000" dirty="0" err="1"/>
              <a:t>edi</a:t>
            </a:r>
            <a:r>
              <a:rPr lang="en-US" sz="2000" dirty="0"/>
              <a:t>, 4(%</a:t>
            </a:r>
            <a:r>
              <a:rPr lang="en-US" sz="2000" dirty="0" err="1"/>
              <a:t>esp</a:t>
            </a:r>
            <a:r>
              <a:rPr lang="en-US" sz="2000" dirty="0"/>
              <a:t>)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movl</a:t>
            </a:r>
            <a:r>
              <a:rPr lang="en-US" sz="2000" dirty="0"/>
              <a:t> $STR_D, 0(%</a:t>
            </a:r>
            <a:r>
              <a:rPr lang="en-US" sz="2000" dirty="0" err="1"/>
              <a:t>esp</a:t>
            </a:r>
            <a:r>
              <a:rPr lang="en-US" sz="2000" dirty="0"/>
              <a:t>)</a:t>
            </a:r>
          </a:p>
          <a:p>
            <a:r>
              <a:rPr lang="en-US" sz="2000" dirty="0"/>
              <a:t>	call </a:t>
            </a:r>
            <a:r>
              <a:rPr lang="en-US" sz="2000" dirty="0" err="1"/>
              <a:t>printf</a:t>
            </a:r>
            <a:endParaRPr lang="en-US" sz="2000" dirty="0"/>
          </a:p>
          <a:p>
            <a:r>
              <a:rPr lang="en-US" sz="2000" dirty="0"/>
              <a:t>	add $16, %</a:t>
            </a:r>
            <a:r>
              <a:rPr lang="en-US" sz="2000" dirty="0" err="1"/>
              <a:t>esp</a:t>
            </a:r>
            <a:endParaRPr lang="en-US" sz="2000" dirty="0"/>
          </a:p>
          <a:p>
            <a:r>
              <a:rPr lang="en-US" sz="2000" dirty="0"/>
              <a:t>	</a:t>
            </a:r>
            <a:r>
              <a:rPr lang="mr-IN" sz="2000" dirty="0"/>
              <a:t>…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Simple code generator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6400" y="2888278"/>
            <a:ext cx="2679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class</a:t>
            </a:r>
            <a:r>
              <a:rPr lang="en-US" sz="2000" dirty="0"/>
              <a:t> Main {</a:t>
            </a:r>
          </a:p>
          <a:p>
            <a:r>
              <a:rPr lang="en-US" sz="2000" dirty="0"/>
              <a:t>	</a:t>
            </a:r>
            <a:r>
              <a:rPr lang="en-US" sz="2000" b="1" dirty="0"/>
              <a:t>void</a:t>
            </a:r>
            <a:r>
              <a:rPr lang="en-US" sz="2000" dirty="0"/>
              <a:t> main() {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int</a:t>
            </a:r>
            <a:r>
              <a:rPr lang="en-US" sz="2000" dirty="0"/>
              <a:t> a;</a:t>
            </a:r>
          </a:p>
          <a:p>
            <a:r>
              <a:rPr lang="en-US" sz="2000" dirty="0"/>
              <a:t>		a = 10;</a:t>
            </a:r>
          </a:p>
          <a:p>
            <a:r>
              <a:rPr lang="en-US" sz="2000" dirty="0"/>
              <a:t>		</a:t>
            </a:r>
            <a:r>
              <a:rPr lang="en-US" sz="2000" b="1" dirty="0"/>
              <a:t>write</a:t>
            </a:r>
            <a:r>
              <a:rPr lang="en-US" sz="2000" dirty="0"/>
              <a:t>(a);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}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359928" y="3584666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313456" y="3599251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60027" y="2331968"/>
            <a:ext cx="117110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788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program representation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6400" y="2888278"/>
            <a:ext cx="2679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class</a:t>
            </a:r>
            <a:r>
              <a:rPr lang="en-US" sz="2000" dirty="0"/>
              <a:t> Main {</a:t>
            </a:r>
          </a:p>
          <a:p>
            <a:r>
              <a:rPr lang="en-US" sz="2000" dirty="0"/>
              <a:t>	</a:t>
            </a:r>
            <a:r>
              <a:rPr lang="en-US" sz="2000" b="1" dirty="0"/>
              <a:t>void</a:t>
            </a:r>
            <a:r>
              <a:rPr lang="en-US" sz="2000" dirty="0"/>
              <a:t> main() {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int</a:t>
            </a:r>
            <a:r>
              <a:rPr lang="en-US" sz="2000" dirty="0"/>
              <a:t> a;</a:t>
            </a:r>
          </a:p>
          <a:p>
            <a:r>
              <a:rPr lang="en-US" sz="2000" dirty="0"/>
              <a:t>		a = 10;</a:t>
            </a:r>
          </a:p>
          <a:p>
            <a:r>
              <a:rPr lang="en-US" sz="2000" dirty="0"/>
              <a:t>		</a:t>
            </a:r>
            <a:r>
              <a:rPr lang="en-US" sz="2000" b="1" dirty="0"/>
              <a:t>write</a:t>
            </a:r>
            <a:r>
              <a:rPr lang="en-US" sz="2000" dirty="0"/>
              <a:t>(a);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}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935167" y="3772367"/>
            <a:ext cx="680018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202758" y="2006954"/>
            <a:ext cx="1002660" cy="1163412"/>
            <a:chOff x="5765800" y="1314450"/>
            <a:chExt cx="1574800" cy="1536701"/>
          </a:xfrm>
          <a:solidFill>
            <a:schemeClr val="accent2">
              <a:lumMod val="75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5765800" y="1314450"/>
              <a:ext cx="1574800" cy="647700"/>
            </a:xfrm>
            <a:prstGeom prst="roundRect">
              <a:avLst/>
            </a:prstGeom>
            <a:grpFill/>
            <a:ln w="25400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err="1"/>
                <a:t>ClassDecl</a:t>
              </a:r>
              <a:endParaRPr lang="en-US" sz="1100" b="1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765800" y="2203451"/>
              <a:ext cx="1574800" cy="647700"/>
            </a:xfrm>
            <a:prstGeom prst="roundRect">
              <a:avLst/>
            </a:prstGeom>
            <a:grpFill/>
            <a:ln w="25400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err="1"/>
                <a:t>MethodDecl</a:t>
              </a:r>
              <a:endParaRPr lang="en-US" sz="1100" b="1" dirty="0"/>
            </a:p>
          </p:txBody>
        </p:sp>
        <p:cxnSp>
          <p:nvCxnSpPr>
            <p:cNvPr id="18" name="Straight Connector 17"/>
            <p:cNvCxnSpPr>
              <a:stCxn id="11" idx="2"/>
              <a:endCxn id="12" idx="0"/>
            </p:cNvCxnSpPr>
            <p:nvPr/>
          </p:nvCxnSpPr>
          <p:spPr>
            <a:xfrm>
              <a:off x="6553200" y="1962150"/>
              <a:ext cx="0" cy="241300"/>
            </a:xfrm>
            <a:prstGeom prst="lin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ounded Rectangle 27"/>
          <p:cNvSpPr/>
          <p:nvPr/>
        </p:nvSpPr>
        <p:spPr>
          <a:xfrm>
            <a:off x="4205859" y="3475481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/>
              <a:t>Seq</a:t>
            </a:r>
            <a:endParaRPr lang="en-US" sz="1100" b="1" dirty="0"/>
          </a:p>
        </p:txBody>
      </p:sp>
      <p:cxnSp>
        <p:nvCxnSpPr>
          <p:cNvPr id="30" name="Straight Connector 29"/>
          <p:cNvCxnSpPr>
            <a:endCxn id="34" idx="0"/>
          </p:cNvCxnSpPr>
          <p:nvPr/>
        </p:nvCxnSpPr>
        <p:spPr>
          <a:xfrm>
            <a:off x="5704088" y="3191039"/>
            <a:ext cx="1145883" cy="28444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28" idx="0"/>
          </p:cNvCxnSpPr>
          <p:nvPr/>
        </p:nvCxnSpPr>
        <p:spPr>
          <a:xfrm flipH="1">
            <a:off x="4707189" y="3191039"/>
            <a:ext cx="996899" cy="28444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05859" y="4201505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/>
              <a:t>VarDecl</a:t>
            </a:r>
            <a:endParaRPr lang="en-US" sz="1100" b="1" dirty="0"/>
          </a:p>
        </p:txBody>
      </p:sp>
      <p:cxnSp>
        <p:nvCxnSpPr>
          <p:cNvPr id="33" name="Straight Connector 32"/>
          <p:cNvCxnSpPr>
            <a:endCxn id="32" idx="0"/>
          </p:cNvCxnSpPr>
          <p:nvPr/>
        </p:nvCxnSpPr>
        <p:spPr>
          <a:xfrm>
            <a:off x="4707189" y="3938499"/>
            <a:ext cx="0" cy="26300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6348641" y="3475481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/>
              <a:t>Seq</a:t>
            </a:r>
            <a:endParaRPr lang="en-US" sz="1100" b="1" dirty="0"/>
          </a:p>
        </p:txBody>
      </p:sp>
      <p:sp>
        <p:nvSpPr>
          <p:cNvPr id="35" name="Rounded Rectangle 34"/>
          <p:cNvSpPr/>
          <p:nvPr/>
        </p:nvSpPr>
        <p:spPr>
          <a:xfrm>
            <a:off x="5527915" y="4216821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Assign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229838" y="4237494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/>
              <a:t>BuiltInWrite</a:t>
            </a:r>
            <a:endParaRPr lang="en-US" sz="1100" b="1" dirty="0"/>
          </a:p>
        </p:txBody>
      </p:sp>
      <p:sp>
        <p:nvSpPr>
          <p:cNvPr id="37" name="Rounded Rectangle 36"/>
          <p:cNvSpPr/>
          <p:nvPr/>
        </p:nvSpPr>
        <p:spPr>
          <a:xfrm>
            <a:off x="7238227" y="4942762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/>
              <a:t>Var</a:t>
            </a:r>
            <a:endParaRPr lang="en-US" sz="1100" b="1" dirty="0"/>
          </a:p>
        </p:txBody>
      </p:sp>
      <p:cxnSp>
        <p:nvCxnSpPr>
          <p:cNvPr id="38" name="Straight Connector 37"/>
          <p:cNvCxnSpPr>
            <a:stCxn id="34" idx="2"/>
            <a:endCxn id="36" idx="0"/>
          </p:cNvCxnSpPr>
          <p:nvPr/>
        </p:nvCxnSpPr>
        <p:spPr>
          <a:xfrm>
            <a:off x="6849971" y="3932380"/>
            <a:ext cx="881197" cy="30511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4" idx="2"/>
          </p:cNvCxnSpPr>
          <p:nvPr/>
        </p:nvCxnSpPr>
        <p:spPr>
          <a:xfrm flipH="1">
            <a:off x="6029245" y="3932380"/>
            <a:ext cx="820726" cy="284441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37" idx="0"/>
          </p:cNvCxnSpPr>
          <p:nvPr/>
        </p:nvCxnSpPr>
        <p:spPr>
          <a:xfrm>
            <a:off x="7739557" y="4695726"/>
            <a:ext cx="0" cy="24703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4883362" y="4958161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/>
              <a:t>Var</a:t>
            </a:r>
            <a:endParaRPr lang="en-US" sz="1100" b="1" dirty="0"/>
          </a:p>
        </p:txBody>
      </p:sp>
      <p:sp>
        <p:nvSpPr>
          <p:cNvPr id="42" name="Rounded Rectangle 41"/>
          <p:cNvSpPr/>
          <p:nvPr/>
        </p:nvSpPr>
        <p:spPr>
          <a:xfrm>
            <a:off x="6128602" y="4958161"/>
            <a:ext cx="1002660" cy="4568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/>
              <a:t>IntConst</a:t>
            </a:r>
            <a:endParaRPr lang="en-US" sz="1100" b="1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6023484" y="4673719"/>
            <a:ext cx="606448" cy="28444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5384692" y="4673719"/>
            <a:ext cx="638792" cy="28444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79138" y="5547477"/>
            <a:ext cx="7602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give you the IR, i.e., the AST.</a:t>
            </a:r>
          </a:p>
          <a:p>
            <a:r>
              <a:rPr lang="en-US" sz="2400" b="1" dirty="0"/>
              <a:t>You need to generate the assembly code by using the AST.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224803" y="1722714"/>
            <a:ext cx="4636024" cy="844935"/>
          </a:xfrm>
          <a:prstGeom prst="wedgeRoundRectCallout">
            <a:avLst>
              <a:gd name="adj1" fmla="val 37754"/>
              <a:gd name="adj2" fmla="val 121575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The Intermediate Representation of </a:t>
            </a:r>
            <a:r>
              <a:rPr lang="en-US" sz="2000" b="1" dirty="0" err="1">
                <a:solidFill>
                  <a:schemeClr val="bg1"/>
                </a:solidFill>
              </a:rPr>
              <a:t>Javali</a:t>
            </a:r>
            <a:r>
              <a:rPr lang="en-US" sz="2000" b="1" dirty="0">
                <a:solidFill>
                  <a:schemeClr val="bg1"/>
                </a:solidFill>
              </a:rPr>
              <a:t> compiler is an Abstract Syntax Tree</a:t>
            </a:r>
          </a:p>
        </p:txBody>
      </p:sp>
    </p:spTree>
    <p:extLst>
      <p:ext uri="{BB962C8B-B14F-4D97-AF65-F5344CB8AC3E}">
        <p14:creationId xmlns:p14="http://schemas.microsoft.com/office/powerpoint/2010/main" val="3512513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452844" y="3934437"/>
            <a:ext cx="2843868" cy="24831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452844" y="2399251"/>
            <a:ext cx="2843868" cy="1266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40950" y="1757677"/>
            <a:ext cx="362850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2000" dirty="0"/>
              <a:t>main:</a:t>
            </a:r>
          </a:p>
          <a:p>
            <a:r>
              <a:rPr lang="is-IS" sz="2000" dirty="0"/>
              <a:t>	...</a:t>
            </a:r>
          </a:p>
          <a:p>
            <a:r>
              <a:rPr lang="is-IS" sz="2000" dirty="0"/>
              <a:t>	# </a:t>
            </a:r>
            <a:r>
              <a:rPr lang="is-IS" sz="2000" u="sng" dirty="0"/>
              <a:t>Emitting</a:t>
            </a:r>
            <a:r>
              <a:rPr lang="is-IS" sz="2000" dirty="0"/>
              <a:t> a = 10</a:t>
            </a:r>
          </a:p>
          <a:p>
            <a:r>
              <a:rPr lang="is-IS" sz="2000" dirty="0"/>
              <a:t>		# </a:t>
            </a:r>
            <a:r>
              <a:rPr lang="is-IS" sz="2000" u="sng" dirty="0"/>
              <a:t>Emitting</a:t>
            </a:r>
            <a:r>
              <a:rPr lang="is-IS" sz="2000" dirty="0"/>
              <a:t> 10</a:t>
            </a:r>
          </a:p>
          <a:p>
            <a:r>
              <a:rPr lang="is-IS" sz="2000" dirty="0"/>
              <a:t>		</a:t>
            </a:r>
            <a:r>
              <a:rPr lang="is-IS" sz="2000" u="sng" dirty="0"/>
              <a:t>movl</a:t>
            </a:r>
            <a:r>
              <a:rPr lang="is-IS" sz="2000" dirty="0"/>
              <a:t> $10, %</a:t>
            </a:r>
            <a:r>
              <a:rPr lang="is-IS" sz="2000" u="sng" dirty="0"/>
              <a:t>edi</a:t>
            </a:r>
            <a:endParaRPr lang="is-IS" sz="2000" dirty="0"/>
          </a:p>
          <a:p>
            <a:r>
              <a:rPr lang="is-IS" sz="2000" dirty="0"/>
              <a:t>	</a:t>
            </a:r>
            <a:r>
              <a:rPr lang="is-IS" sz="2000" u="sng" dirty="0"/>
              <a:t>movl</a:t>
            </a:r>
            <a:r>
              <a:rPr lang="is-IS" sz="2000" dirty="0"/>
              <a:t> %</a:t>
            </a:r>
            <a:r>
              <a:rPr lang="is-IS" sz="2000" u="sng" dirty="0"/>
              <a:t>edi</a:t>
            </a:r>
            <a:r>
              <a:rPr lang="is-IS" sz="2000" dirty="0"/>
              <a:t>, var_a</a:t>
            </a:r>
          </a:p>
          <a:p>
            <a:endParaRPr lang="is-IS" sz="2000" dirty="0"/>
          </a:p>
          <a:p>
            <a:r>
              <a:rPr lang="is-IS" sz="2000" dirty="0"/>
              <a:t>	# </a:t>
            </a:r>
            <a:r>
              <a:rPr lang="is-IS" sz="2000" u="sng" dirty="0"/>
              <a:t>Emitting</a:t>
            </a:r>
            <a:r>
              <a:rPr lang="is-IS" sz="2000" dirty="0"/>
              <a:t> b = (a + 7)</a:t>
            </a:r>
          </a:p>
          <a:p>
            <a:r>
              <a:rPr lang="is-IS" sz="2000" dirty="0"/>
              <a:t>		# </a:t>
            </a:r>
            <a:r>
              <a:rPr lang="is-IS" sz="2000" u="sng" dirty="0"/>
              <a:t>Emitting</a:t>
            </a:r>
            <a:r>
              <a:rPr lang="is-IS" sz="2000" dirty="0"/>
              <a:t> (a + 7)</a:t>
            </a:r>
          </a:p>
          <a:p>
            <a:r>
              <a:rPr lang="is-IS" sz="2000" dirty="0"/>
              <a:t>			# </a:t>
            </a:r>
            <a:r>
              <a:rPr lang="is-IS" sz="2000" u="sng" dirty="0"/>
              <a:t>Emitting</a:t>
            </a:r>
            <a:r>
              <a:rPr lang="is-IS" sz="2000" dirty="0"/>
              <a:t> 7</a:t>
            </a:r>
          </a:p>
          <a:p>
            <a:r>
              <a:rPr lang="is-IS" sz="2000" dirty="0"/>
              <a:t>			</a:t>
            </a:r>
            <a:r>
              <a:rPr lang="is-IS" sz="2000" u="sng" dirty="0"/>
              <a:t>movl</a:t>
            </a:r>
            <a:r>
              <a:rPr lang="is-IS" sz="2000" dirty="0"/>
              <a:t> $7, %</a:t>
            </a:r>
            <a:r>
              <a:rPr lang="is-IS" sz="2000" u="sng" dirty="0"/>
              <a:t>edi</a:t>
            </a:r>
            <a:endParaRPr lang="is-IS" sz="2000" dirty="0"/>
          </a:p>
          <a:p>
            <a:r>
              <a:rPr lang="is-IS" sz="2000" dirty="0"/>
              <a:t>			# </a:t>
            </a:r>
            <a:r>
              <a:rPr lang="is-IS" sz="2000" u="sng" dirty="0"/>
              <a:t>Emitting</a:t>
            </a:r>
            <a:r>
              <a:rPr lang="is-IS" sz="2000" dirty="0"/>
              <a:t> a</a:t>
            </a:r>
          </a:p>
          <a:p>
            <a:r>
              <a:rPr lang="is-IS" sz="2000" dirty="0"/>
              <a:t>			</a:t>
            </a:r>
            <a:r>
              <a:rPr lang="is-IS" sz="2000" u="sng" dirty="0"/>
              <a:t>movl</a:t>
            </a:r>
            <a:r>
              <a:rPr lang="is-IS" sz="2000" dirty="0"/>
              <a:t> var_a, %</a:t>
            </a:r>
            <a:r>
              <a:rPr lang="is-IS" sz="2000" u="sng" dirty="0"/>
              <a:t>esi</a:t>
            </a:r>
            <a:endParaRPr lang="is-IS" sz="2000" dirty="0"/>
          </a:p>
          <a:p>
            <a:r>
              <a:rPr lang="is-IS" sz="2000" dirty="0"/>
              <a:t>		add %</a:t>
            </a:r>
            <a:r>
              <a:rPr lang="is-IS" sz="2000" u="sng" dirty="0"/>
              <a:t>edi</a:t>
            </a:r>
            <a:r>
              <a:rPr lang="is-IS" sz="2000" dirty="0"/>
              <a:t>, %</a:t>
            </a:r>
            <a:r>
              <a:rPr lang="is-IS" sz="2000" u="sng" dirty="0"/>
              <a:t>esi</a:t>
            </a:r>
            <a:endParaRPr lang="is-IS" sz="2000" dirty="0"/>
          </a:p>
          <a:p>
            <a:r>
              <a:rPr lang="is-IS" sz="2000" dirty="0"/>
              <a:t>	</a:t>
            </a:r>
            <a:r>
              <a:rPr lang="is-IS" sz="2000" u="sng" dirty="0"/>
              <a:t>movl</a:t>
            </a:r>
            <a:r>
              <a:rPr lang="is-IS" sz="2000" dirty="0"/>
              <a:t> %</a:t>
            </a:r>
            <a:r>
              <a:rPr lang="is-IS" sz="2000" u="sng" dirty="0"/>
              <a:t>esi</a:t>
            </a:r>
            <a:r>
              <a:rPr lang="is-IS" sz="2000" dirty="0"/>
              <a:t>, var_b</a:t>
            </a:r>
          </a:p>
          <a:p>
            <a:r>
              <a:rPr lang="is-IS" sz="2000" dirty="0"/>
              <a:t>        ...</a:t>
            </a:r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Another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6400" y="2477217"/>
            <a:ext cx="2679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class</a:t>
            </a:r>
            <a:r>
              <a:rPr lang="en-US" sz="2000" dirty="0"/>
              <a:t> Main {</a:t>
            </a:r>
          </a:p>
          <a:p>
            <a:r>
              <a:rPr lang="en-US" sz="2000" dirty="0"/>
              <a:t>	</a:t>
            </a:r>
            <a:r>
              <a:rPr lang="en-US" sz="2000" b="1" dirty="0"/>
              <a:t>void</a:t>
            </a:r>
            <a:r>
              <a:rPr lang="en-US" sz="2000" dirty="0"/>
              <a:t> main() {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int</a:t>
            </a:r>
            <a:r>
              <a:rPr lang="en-US" sz="2000" dirty="0"/>
              <a:t> a, b;</a:t>
            </a:r>
          </a:p>
          <a:p>
            <a:r>
              <a:rPr lang="en-US" sz="2000" dirty="0"/>
              <a:t>		a = 10;</a:t>
            </a:r>
          </a:p>
          <a:p>
            <a:r>
              <a:rPr lang="en-US" sz="2000" dirty="0"/>
              <a:t>		b = a + 7;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}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133133" y="5046655"/>
            <a:ext cx="2109986" cy="320023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6400" y="1434517"/>
            <a:ext cx="7479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Input</a:t>
            </a:r>
            <a:r>
              <a:rPr lang="en-US" dirty="0"/>
              <a:t>: </a:t>
            </a:r>
            <a:r>
              <a:rPr lang="en-US" dirty="0" err="1"/>
              <a:t>Javali</a:t>
            </a:r>
            <a:r>
              <a:rPr lang="en-US" dirty="0"/>
              <a:t> Program						</a:t>
            </a:r>
            <a:r>
              <a:rPr lang="en-US" b="1" dirty="0"/>
              <a:t>Output</a:t>
            </a:r>
            <a:r>
              <a:rPr lang="en-US" dirty="0"/>
              <a:t>: x86 Assembly</a:t>
            </a:r>
          </a:p>
        </p:txBody>
      </p:sp>
      <p:sp>
        <p:nvSpPr>
          <p:cNvPr id="14" name="Oval 13"/>
          <p:cNvSpPr/>
          <p:nvPr/>
        </p:nvSpPr>
        <p:spPr>
          <a:xfrm>
            <a:off x="895198" y="4984458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" name="Oval 14"/>
          <p:cNvSpPr/>
          <p:nvPr/>
        </p:nvSpPr>
        <p:spPr>
          <a:xfrm>
            <a:off x="1553303" y="4408758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6" name="Oval 15"/>
          <p:cNvSpPr/>
          <p:nvPr/>
        </p:nvSpPr>
        <p:spPr>
          <a:xfrm>
            <a:off x="2191586" y="5017954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7" name="Oval 16"/>
          <p:cNvSpPr/>
          <p:nvPr/>
        </p:nvSpPr>
        <p:spPr>
          <a:xfrm>
            <a:off x="1773116" y="5765886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8" name="Oval 17"/>
          <p:cNvSpPr/>
          <p:nvPr/>
        </p:nvSpPr>
        <p:spPr>
          <a:xfrm>
            <a:off x="2667318" y="5765886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20" name="Straight Connector 19"/>
          <p:cNvCxnSpPr>
            <a:stCxn id="14" idx="7"/>
            <a:endCxn id="15" idx="3"/>
          </p:cNvCxnSpPr>
          <p:nvPr/>
        </p:nvCxnSpPr>
        <p:spPr>
          <a:xfrm flipV="1">
            <a:off x="1224579" y="4757482"/>
            <a:ext cx="385237" cy="28680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5" idx="5"/>
            <a:endCxn id="16" idx="1"/>
          </p:cNvCxnSpPr>
          <p:nvPr/>
        </p:nvCxnSpPr>
        <p:spPr>
          <a:xfrm>
            <a:off x="1882684" y="4757482"/>
            <a:ext cx="365415" cy="32030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7" idx="0"/>
            <a:endCxn id="16" idx="3"/>
          </p:cNvCxnSpPr>
          <p:nvPr/>
        </p:nvCxnSpPr>
        <p:spPr>
          <a:xfrm flipV="1">
            <a:off x="1966063" y="5366678"/>
            <a:ext cx="282036" cy="39920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6" idx="5"/>
            <a:endCxn id="18" idx="0"/>
          </p:cNvCxnSpPr>
          <p:nvPr/>
        </p:nvCxnSpPr>
        <p:spPr>
          <a:xfrm>
            <a:off x="2520967" y="5366678"/>
            <a:ext cx="339298" cy="39920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1726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93654" y="3949700"/>
            <a:ext cx="7180976" cy="11424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93654" y="1508037"/>
            <a:ext cx="7180976" cy="20385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Abstract Syntax Tree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39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873500" y="1612900"/>
            <a:ext cx="1574800" cy="6477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Ast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905000" y="2781300"/>
            <a:ext cx="1574800" cy="6477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Decl</a:t>
            </a:r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873500" y="2781300"/>
            <a:ext cx="1574800" cy="6477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Stmt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842000" y="2794000"/>
            <a:ext cx="1574800" cy="6477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Expr</a:t>
            </a:r>
            <a:endParaRPr lang="en-US" sz="2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905000" y="4038600"/>
            <a:ext cx="1574800" cy="6477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73500" y="4038600"/>
            <a:ext cx="1574800" cy="6477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42000" y="4038600"/>
            <a:ext cx="1574800" cy="6477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6345" y="5437319"/>
            <a:ext cx="7318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Ast</a:t>
            </a:r>
            <a:r>
              <a:rPr lang="en-US" sz="3600" dirty="0"/>
              <a:t> nodes declared in </a:t>
            </a:r>
            <a:r>
              <a:rPr lang="en-US" sz="3600" b="1" dirty="0"/>
              <a:t>cd/</a:t>
            </a:r>
            <a:r>
              <a:rPr lang="en-US" sz="3600" b="1" dirty="0" err="1"/>
              <a:t>ir</a:t>
            </a:r>
            <a:r>
              <a:rPr lang="en-US" sz="3600" b="1" dirty="0"/>
              <a:t>/</a:t>
            </a:r>
            <a:r>
              <a:rPr lang="en-US" sz="3600" b="1" dirty="0" err="1"/>
              <a:t>Ast.java</a:t>
            </a:r>
            <a:endParaRPr lang="en-US" sz="3600" b="1" dirty="0"/>
          </a:p>
        </p:txBody>
      </p:sp>
      <p:cxnSp>
        <p:nvCxnSpPr>
          <p:cNvPr id="12" name="Straight Arrow Connector 11"/>
          <p:cNvCxnSpPr>
            <a:stCxn id="6" idx="0"/>
            <a:endCxn id="5" idx="2"/>
          </p:cNvCxnSpPr>
          <p:nvPr/>
        </p:nvCxnSpPr>
        <p:spPr>
          <a:xfrm flipV="1">
            <a:off x="2692400" y="2260600"/>
            <a:ext cx="1968500" cy="5207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0"/>
            <a:endCxn id="5" idx="2"/>
          </p:cNvCxnSpPr>
          <p:nvPr/>
        </p:nvCxnSpPr>
        <p:spPr>
          <a:xfrm flipV="1">
            <a:off x="4660900" y="2260600"/>
            <a:ext cx="0" cy="5207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0"/>
            <a:endCxn id="5" idx="2"/>
          </p:cNvCxnSpPr>
          <p:nvPr/>
        </p:nvCxnSpPr>
        <p:spPr>
          <a:xfrm flipH="1" flipV="1">
            <a:off x="4660900" y="2260600"/>
            <a:ext cx="1968500" cy="5334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" idx="0"/>
            <a:endCxn id="6" idx="2"/>
          </p:cNvCxnSpPr>
          <p:nvPr/>
        </p:nvCxnSpPr>
        <p:spPr>
          <a:xfrm flipV="1">
            <a:off x="2692400" y="3429000"/>
            <a:ext cx="0" cy="6096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" idx="0"/>
            <a:endCxn id="7" idx="2"/>
          </p:cNvCxnSpPr>
          <p:nvPr/>
        </p:nvCxnSpPr>
        <p:spPr>
          <a:xfrm flipV="1">
            <a:off x="4660900" y="3429000"/>
            <a:ext cx="0" cy="6096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8" idx="2"/>
          </p:cNvCxnSpPr>
          <p:nvPr/>
        </p:nvCxnSpPr>
        <p:spPr>
          <a:xfrm flipV="1">
            <a:off x="6629400" y="3441700"/>
            <a:ext cx="0" cy="5969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08015" y="1612900"/>
            <a:ext cx="1770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abstract classes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08014" y="4744024"/>
            <a:ext cx="661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concrete classes for nodes used from the IR</a:t>
            </a:r>
          </a:p>
        </p:txBody>
      </p:sp>
    </p:spTree>
    <p:extLst>
      <p:ext uri="{BB962C8B-B14F-4D97-AF65-F5344CB8AC3E}">
        <p14:creationId xmlns:p14="http://schemas.microsoft.com/office/powerpoint/2010/main" val="21386780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Abstract Syntax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anchor="t"/>
          <a:lstStyle/>
          <a:p>
            <a:pPr marL="0" indent="0">
              <a:buNone/>
            </a:pPr>
            <a:r>
              <a:rPr lang="en-US" b="1" dirty="0"/>
              <a:t>Declarations</a:t>
            </a:r>
          </a:p>
          <a:p>
            <a:pPr marL="0" indent="0">
              <a:buNone/>
            </a:pPr>
            <a:r>
              <a:rPr lang="en-US" sz="2000" dirty="0" err="1"/>
              <a:t>ClassDecl</a:t>
            </a:r>
            <a:r>
              <a:rPr lang="en-US" sz="2000" dirty="0"/>
              <a:t>, </a:t>
            </a:r>
            <a:r>
              <a:rPr lang="en-US" sz="2000" dirty="0" err="1"/>
              <a:t>MethodDecl</a:t>
            </a:r>
            <a:r>
              <a:rPr lang="en-US" sz="2000" dirty="0"/>
              <a:t>, </a:t>
            </a:r>
            <a:r>
              <a:rPr lang="en-US" sz="2000" dirty="0" err="1"/>
              <a:t>VarDecl</a:t>
            </a:r>
            <a:endParaRPr lang="en-US" sz="2000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Statements</a:t>
            </a:r>
          </a:p>
          <a:p>
            <a:pPr marL="0" indent="0">
              <a:buNone/>
            </a:pPr>
            <a:r>
              <a:rPr lang="en-US" sz="2000" dirty="0"/>
              <a:t>Assign, </a:t>
            </a:r>
            <a:r>
              <a:rPr lang="en-US" sz="2000" dirty="0" err="1"/>
              <a:t>BuiltInWrite</a:t>
            </a:r>
            <a:r>
              <a:rPr lang="en-US" sz="2000" dirty="0"/>
              <a:t>, </a:t>
            </a:r>
            <a:r>
              <a:rPr lang="en-US" sz="2000" dirty="0" err="1"/>
              <a:t>BuiltInWriteln</a:t>
            </a:r>
            <a:r>
              <a:rPr lang="en-US" sz="2000" dirty="0"/>
              <a:t>, </a:t>
            </a:r>
            <a:r>
              <a:rPr lang="en-US" sz="2000" dirty="0" err="1"/>
              <a:t>IfElse</a:t>
            </a:r>
            <a:r>
              <a:rPr lang="en-US" sz="2000" dirty="0"/>
              <a:t>, </a:t>
            </a:r>
            <a:r>
              <a:rPr lang="en-US" sz="2000" dirty="0" err="1"/>
              <a:t>MethodCall</a:t>
            </a:r>
            <a:r>
              <a:rPr lang="en-US" sz="2000" dirty="0"/>
              <a:t>, </a:t>
            </a:r>
            <a:r>
              <a:rPr lang="en-US" sz="2000" dirty="0" err="1"/>
              <a:t>WhileLoop</a:t>
            </a:r>
            <a:r>
              <a:rPr lang="en-US" sz="2000" dirty="0"/>
              <a:t>, </a:t>
            </a:r>
            <a:r>
              <a:rPr lang="en-US" sz="2000" dirty="0" err="1"/>
              <a:t>Nop</a:t>
            </a:r>
            <a:endParaRPr lang="en-US" sz="20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Expressions</a:t>
            </a:r>
          </a:p>
          <a:p>
            <a:pPr marL="0" indent="0">
              <a:buNone/>
            </a:pPr>
            <a:r>
              <a:rPr lang="en-US" sz="2000" dirty="0" err="1"/>
              <a:t>Var</a:t>
            </a:r>
            <a:r>
              <a:rPr lang="en-US" sz="2000" dirty="0"/>
              <a:t>, </a:t>
            </a:r>
            <a:r>
              <a:rPr lang="en-US" sz="2000" dirty="0" err="1"/>
              <a:t>IntConst</a:t>
            </a:r>
            <a:r>
              <a:rPr lang="en-US" sz="2000" dirty="0"/>
              <a:t>, </a:t>
            </a:r>
            <a:r>
              <a:rPr lang="en-US" sz="2000" dirty="0" err="1"/>
              <a:t>UnaryOp</a:t>
            </a:r>
            <a:r>
              <a:rPr lang="en-US" sz="2000" dirty="0"/>
              <a:t>, </a:t>
            </a:r>
            <a:r>
              <a:rPr lang="en-US" sz="2000" dirty="0" err="1"/>
              <a:t>BinaryOp</a:t>
            </a:r>
            <a:r>
              <a:rPr lang="en-US" sz="2000" dirty="0"/>
              <a:t>, </a:t>
            </a:r>
            <a:r>
              <a:rPr lang="en-US" sz="2000" dirty="0" err="1"/>
              <a:t>BuiltInRead</a:t>
            </a:r>
            <a:r>
              <a:rPr lang="en-US" sz="2000" dirty="0"/>
              <a:t>, Index, </a:t>
            </a:r>
            <a:r>
              <a:rPr lang="en-US" sz="2000" dirty="0" err="1"/>
              <a:t>NewArray</a:t>
            </a:r>
            <a:r>
              <a:rPr lang="en-US" sz="2000" dirty="0"/>
              <a:t>, Field, Cast, </a:t>
            </a:r>
            <a:r>
              <a:rPr lang="en-US" sz="2000" dirty="0" err="1"/>
              <a:t>NullConst</a:t>
            </a:r>
            <a:r>
              <a:rPr lang="en-US" sz="2000" dirty="0"/>
              <a:t>, </a:t>
            </a:r>
            <a:r>
              <a:rPr lang="en-US" sz="2000" dirty="0" err="1"/>
              <a:t>ThisRef</a:t>
            </a:r>
            <a:r>
              <a:rPr lang="en-US" sz="2000" dirty="0"/>
              <a:t>, </a:t>
            </a:r>
            <a:r>
              <a:rPr lang="en-US" sz="2000" dirty="0" err="1"/>
              <a:t>NewObject</a:t>
            </a:r>
            <a:r>
              <a:rPr lang="en-US" sz="2000" dirty="0"/>
              <a:t>, </a:t>
            </a:r>
            <a:r>
              <a:rPr lang="en-US" sz="2000" dirty="0" err="1"/>
              <a:t>BooleanConst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15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/>
              <a:t>Javali</a:t>
            </a:r>
            <a:r>
              <a:rPr lang="en-US" b="1" dirty="0"/>
              <a:t> Abstract Syntax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anchor="t"/>
          <a:lstStyle/>
          <a:p>
            <a:pPr marL="0" indent="0">
              <a:buNone/>
            </a:pPr>
            <a:r>
              <a:rPr lang="en-US" b="1" dirty="0"/>
              <a:t>Declarations</a:t>
            </a:r>
          </a:p>
          <a:p>
            <a:pPr marL="0" indent="0">
              <a:buNone/>
            </a:pPr>
            <a:r>
              <a:rPr lang="en-US" sz="2000" dirty="0" err="1"/>
              <a:t>ClassDecl</a:t>
            </a:r>
            <a:r>
              <a:rPr lang="en-US" sz="2000" dirty="0"/>
              <a:t>, </a:t>
            </a:r>
            <a:r>
              <a:rPr lang="en-US" sz="2000" dirty="0" err="1"/>
              <a:t>MethodDecl</a:t>
            </a:r>
            <a:r>
              <a:rPr lang="en-US" sz="2000" dirty="0"/>
              <a:t>, </a:t>
            </a:r>
            <a:r>
              <a:rPr lang="en-US" sz="2000" dirty="0" err="1"/>
              <a:t>VarDecl</a:t>
            </a:r>
            <a:endParaRPr lang="en-US" sz="2000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Statements</a:t>
            </a:r>
          </a:p>
          <a:p>
            <a:pPr marL="0" indent="0">
              <a:buNone/>
            </a:pPr>
            <a:r>
              <a:rPr lang="en-US" sz="2000" dirty="0"/>
              <a:t>Assign, </a:t>
            </a:r>
            <a:r>
              <a:rPr lang="en-US" sz="2000" dirty="0" err="1"/>
              <a:t>BuiltInWrite</a:t>
            </a:r>
            <a:r>
              <a:rPr lang="en-US" sz="2000" dirty="0"/>
              <a:t>, </a:t>
            </a:r>
            <a:r>
              <a:rPr lang="en-US" sz="2000" dirty="0" err="1"/>
              <a:t>BuiltInWriteln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IfElse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MethodCall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WhileLoop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Nop</a:t>
            </a: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Expressions</a:t>
            </a:r>
          </a:p>
          <a:p>
            <a:pPr marL="0" indent="0">
              <a:buNone/>
            </a:pPr>
            <a:r>
              <a:rPr lang="en-US" sz="2000" dirty="0" err="1"/>
              <a:t>Var</a:t>
            </a:r>
            <a:r>
              <a:rPr lang="en-US" sz="2000" dirty="0"/>
              <a:t>, </a:t>
            </a:r>
            <a:r>
              <a:rPr lang="en-US" sz="2000" dirty="0" err="1"/>
              <a:t>IntConst</a:t>
            </a:r>
            <a:r>
              <a:rPr lang="en-US" sz="2000" dirty="0"/>
              <a:t>, </a:t>
            </a:r>
            <a:r>
              <a:rPr lang="en-US" sz="2000" dirty="0" err="1"/>
              <a:t>UnaryOp</a:t>
            </a:r>
            <a:r>
              <a:rPr lang="en-US" sz="2000" dirty="0"/>
              <a:t>, </a:t>
            </a:r>
            <a:r>
              <a:rPr lang="en-US" sz="2000" dirty="0" err="1"/>
              <a:t>BinaryOp</a:t>
            </a:r>
            <a:r>
              <a:rPr lang="en-US" sz="2000" dirty="0"/>
              <a:t>, </a:t>
            </a:r>
            <a:r>
              <a:rPr lang="en-US" sz="2000" dirty="0" err="1"/>
              <a:t>BuiltInRead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Index,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NewArray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Field, Cast,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NullConst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ThisRef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NewObject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BooleanConst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41</a:t>
            </a:fld>
            <a:endParaRPr lang="en-US"/>
          </a:p>
        </p:txBody>
      </p:sp>
      <p:sp>
        <p:nvSpPr>
          <p:cNvPr id="7" name="Rounded Rectangular Callout 6"/>
          <p:cNvSpPr/>
          <p:nvPr/>
        </p:nvSpPr>
        <p:spPr>
          <a:xfrm>
            <a:off x="4699291" y="2211100"/>
            <a:ext cx="3524716" cy="662643"/>
          </a:xfrm>
          <a:prstGeom prst="wedgeRoundRectCallout">
            <a:avLst>
              <a:gd name="adj1" fmla="val -60259"/>
              <a:gd name="adj2" fmla="val -6702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Only a subset of the AST nodes are used in Homework 1</a:t>
            </a:r>
          </a:p>
        </p:txBody>
      </p:sp>
    </p:spTree>
    <p:extLst>
      <p:ext uri="{BB962C8B-B14F-4D97-AF65-F5344CB8AC3E}">
        <p14:creationId xmlns:p14="http://schemas.microsoft.com/office/powerpoint/2010/main" val="8115766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Print the Abstract Syntax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anchor="t">
            <a:normAutofit/>
          </a:bodyPr>
          <a:lstStyle/>
          <a:p>
            <a:r>
              <a:rPr lang="en-US" dirty="0"/>
              <a:t>We provide a utility class to print the AST</a:t>
            </a:r>
          </a:p>
          <a:p>
            <a:pPr lvl="1"/>
            <a:r>
              <a:rPr lang="en-US" b="1" dirty="0"/>
              <a:t>cd/</a:t>
            </a:r>
            <a:r>
              <a:rPr lang="en-US" b="1" dirty="0" err="1"/>
              <a:t>util</a:t>
            </a:r>
            <a:r>
              <a:rPr lang="en-US" b="1" dirty="0"/>
              <a:t>/debug/</a:t>
            </a:r>
            <a:r>
              <a:rPr lang="en-US" b="1" dirty="0" err="1"/>
              <a:t>AstDump.java</a:t>
            </a:r>
            <a:endParaRPr lang="en-US" b="1" dirty="0"/>
          </a:p>
          <a:p>
            <a:r>
              <a:rPr lang="en-US" dirty="0"/>
              <a:t>To check the AST for a test program</a:t>
            </a:r>
          </a:p>
          <a:p>
            <a:pPr lvl="1"/>
            <a:r>
              <a:rPr lang="en-US" dirty="0"/>
              <a:t>Examine the .</a:t>
            </a:r>
            <a:r>
              <a:rPr lang="en-US" dirty="0" err="1"/>
              <a:t>parser.ref</a:t>
            </a:r>
            <a:r>
              <a:rPr lang="en-US" dirty="0"/>
              <a:t> file, or the .err file.</a:t>
            </a:r>
          </a:p>
          <a:p>
            <a:r>
              <a:rPr lang="en-US" dirty="0"/>
              <a:t>All AST nodes also have a </a:t>
            </a:r>
            <a:r>
              <a:rPr lang="en-US" dirty="0" err="1"/>
              <a:t>toString</a:t>
            </a:r>
            <a:r>
              <a:rPr lang="en-US" dirty="0"/>
              <a:t>()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088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89238"/>
            <a:ext cx="8229600" cy="1579562"/>
          </a:xfrm>
        </p:spPr>
        <p:txBody>
          <a:bodyPr>
            <a:normAutofit/>
          </a:bodyPr>
          <a:lstStyle/>
          <a:p>
            <a:r>
              <a:rPr lang="en-US" sz="7200" b="1" dirty="0"/>
              <a:t>DEMO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343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the Abstract Syntax Tree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55677" y="1870745"/>
            <a:ext cx="76675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How can we traverse the AST?</a:t>
            </a: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Similarly to a (binary) tree.</a:t>
            </a:r>
          </a:p>
        </p:txBody>
      </p:sp>
      <p:sp>
        <p:nvSpPr>
          <p:cNvPr id="5" name="Down Arrow 4"/>
          <p:cNvSpPr/>
          <p:nvPr/>
        </p:nvSpPr>
        <p:spPr>
          <a:xfrm>
            <a:off x="4391637" y="2645986"/>
            <a:ext cx="511728" cy="947956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2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a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we traverse a binary tree?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45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457973" y="3039883"/>
            <a:ext cx="503339" cy="5033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788566" y="5486248"/>
            <a:ext cx="503339" cy="5033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2046913" y="5486247"/>
            <a:ext cx="503339" cy="5033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" name="Oval 7"/>
          <p:cNvSpPr/>
          <p:nvPr/>
        </p:nvSpPr>
        <p:spPr>
          <a:xfrm>
            <a:off x="1409351" y="4235842"/>
            <a:ext cx="503339" cy="5033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3523377" y="4235842"/>
            <a:ext cx="503339" cy="5033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2" name="Oval 11"/>
          <p:cNvSpPr/>
          <p:nvPr/>
        </p:nvSpPr>
        <p:spPr>
          <a:xfrm>
            <a:off x="2863791" y="5486246"/>
            <a:ext cx="503339" cy="5033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3" name="Oval 12"/>
          <p:cNvSpPr/>
          <p:nvPr/>
        </p:nvSpPr>
        <p:spPr>
          <a:xfrm>
            <a:off x="4209176" y="5486246"/>
            <a:ext cx="503339" cy="5033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5" name="Straight Connector 14"/>
          <p:cNvCxnSpPr>
            <a:stCxn id="6" idx="0"/>
            <a:endCxn id="8" idx="3"/>
          </p:cNvCxnSpPr>
          <p:nvPr/>
        </p:nvCxnSpPr>
        <p:spPr>
          <a:xfrm flipV="1">
            <a:off x="1040236" y="4665469"/>
            <a:ext cx="442827" cy="820779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8" idx="5"/>
            <a:endCxn id="7" idx="0"/>
          </p:cNvCxnSpPr>
          <p:nvPr/>
        </p:nvCxnSpPr>
        <p:spPr>
          <a:xfrm>
            <a:off x="1838978" y="4665469"/>
            <a:ext cx="459605" cy="82077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3"/>
            <a:endCxn id="12" idx="0"/>
          </p:cNvCxnSpPr>
          <p:nvPr/>
        </p:nvCxnSpPr>
        <p:spPr>
          <a:xfrm flipH="1">
            <a:off x="3115461" y="4665469"/>
            <a:ext cx="481628" cy="82077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0" idx="5"/>
            <a:endCxn id="13" idx="0"/>
          </p:cNvCxnSpPr>
          <p:nvPr/>
        </p:nvCxnSpPr>
        <p:spPr>
          <a:xfrm>
            <a:off x="3953004" y="4665469"/>
            <a:ext cx="507842" cy="82077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0"/>
            <a:endCxn id="5" idx="3"/>
          </p:cNvCxnSpPr>
          <p:nvPr/>
        </p:nvCxnSpPr>
        <p:spPr>
          <a:xfrm flipV="1">
            <a:off x="1661021" y="3469510"/>
            <a:ext cx="870664" cy="76633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5"/>
            <a:endCxn id="10" idx="0"/>
          </p:cNvCxnSpPr>
          <p:nvPr/>
        </p:nvCxnSpPr>
        <p:spPr>
          <a:xfrm>
            <a:off x="2887600" y="3469510"/>
            <a:ext cx="887447" cy="76633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00221" y="3039883"/>
            <a:ext cx="43517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b="1" dirty="0"/>
              <a:t>public class </a:t>
            </a:r>
            <a:r>
              <a:rPr lang="en-US" sz="2000" dirty="0"/>
              <a:t>Visitor {</a:t>
            </a:r>
          </a:p>
          <a:p>
            <a:pPr lvl="0" defTabSz="914400">
              <a:defRPr/>
            </a:pPr>
            <a:r>
              <a:rPr lang="en-US" sz="2000" dirty="0"/>
              <a:t>    </a:t>
            </a:r>
            <a:r>
              <a:rPr lang="en-US" sz="2000" b="1" dirty="0"/>
              <a:t>void</a:t>
            </a:r>
            <a:r>
              <a:rPr lang="en-US" sz="2000" dirty="0"/>
              <a:t> visit(</a:t>
            </a:r>
            <a:r>
              <a:rPr lang="en-US" sz="2000" dirty="0" err="1"/>
              <a:t>TreeNode</a:t>
            </a:r>
            <a:r>
              <a:rPr lang="en-US" sz="2000" dirty="0"/>
              <a:t> node) {</a:t>
            </a:r>
          </a:p>
          <a:p>
            <a:pPr lvl="0" defTabSz="914400">
              <a:defRPr/>
            </a:pPr>
            <a:r>
              <a:rPr lang="en-US" sz="2000" dirty="0"/>
              <a:t>        </a:t>
            </a:r>
            <a:r>
              <a:rPr lang="en-US" sz="2000" b="1" dirty="0"/>
              <a:t>if</a:t>
            </a:r>
            <a:r>
              <a:rPr lang="en-US" sz="2000" dirty="0"/>
              <a:t> (</a:t>
            </a:r>
            <a:r>
              <a:rPr lang="en-US" sz="2000" dirty="0" err="1"/>
              <a:t>node.leftchild</a:t>
            </a:r>
            <a:r>
              <a:rPr lang="en-US" sz="2000" dirty="0"/>
              <a:t> != </a:t>
            </a:r>
            <a:r>
              <a:rPr lang="en-US" sz="2000" b="1" dirty="0"/>
              <a:t>null</a:t>
            </a:r>
            <a:r>
              <a:rPr lang="en-US" sz="2000" dirty="0"/>
              <a:t>)</a:t>
            </a:r>
          </a:p>
          <a:p>
            <a:pPr lvl="0" defTabSz="914400">
              <a:defRPr/>
            </a:pPr>
            <a:r>
              <a:rPr lang="en-US" sz="2000" dirty="0"/>
              <a:t>            visit(</a:t>
            </a:r>
            <a:r>
              <a:rPr lang="en-US" sz="2000" dirty="0" err="1"/>
              <a:t>node.leftchild</a:t>
            </a:r>
            <a:r>
              <a:rPr lang="en-US" sz="2000" dirty="0"/>
              <a:t>);</a:t>
            </a:r>
          </a:p>
          <a:p>
            <a:pPr lvl="0" defTabSz="914400">
              <a:defRPr/>
            </a:pPr>
            <a:endParaRPr lang="en-US" sz="2000" dirty="0"/>
          </a:p>
          <a:p>
            <a:pPr lvl="0" defTabSz="914400">
              <a:defRPr/>
            </a:pPr>
            <a:r>
              <a:rPr lang="en-US" sz="2000" dirty="0"/>
              <a:t>        </a:t>
            </a:r>
            <a:r>
              <a:rPr lang="en-US" sz="2000" b="1" dirty="0"/>
              <a:t>if</a:t>
            </a:r>
            <a:r>
              <a:rPr lang="en-US" sz="2000" dirty="0"/>
              <a:t> (</a:t>
            </a:r>
            <a:r>
              <a:rPr lang="en-US" sz="2000" dirty="0" err="1"/>
              <a:t>node.rightchild</a:t>
            </a:r>
            <a:r>
              <a:rPr lang="en-US" sz="2000" dirty="0"/>
              <a:t> != </a:t>
            </a:r>
            <a:r>
              <a:rPr lang="en-US" sz="2000" b="1" dirty="0"/>
              <a:t>null</a:t>
            </a:r>
            <a:r>
              <a:rPr lang="en-US" sz="2000" dirty="0"/>
              <a:t>)</a:t>
            </a:r>
          </a:p>
          <a:p>
            <a:pPr defTabSz="914400">
              <a:defRPr/>
            </a:pPr>
            <a:r>
              <a:rPr lang="en-US" sz="2000" dirty="0"/>
              <a:t>            visit(</a:t>
            </a:r>
            <a:r>
              <a:rPr lang="en-US" sz="2000" dirty="0" err="1"/>
              <a:t>node.rightchild</a:t>
            </a:r>
            <a:r>
              <a:rPr lang="en-US" sz="2000" dirty="0"/>
              <a:t>);</a:t>
            </a:r>
          </a:p>
          <a:p>
            <a:pPr lvl="0" defTabSz="914400">
              <a:defRPr/>
            </a:pPr>
            <a:r>
              <a:rPr lang="en-US" sz="2000" dirty="0"/>
              <a:t>    }</a:t>
            </a:r>
          </a:p>
          <a:p>
            <a:pPr lvl="0" defTabSz="914400">
              <a:defRPr/>
            </a:pPr>
            <a:r>
              <a:rPr lang="en-US" sz="2000" dirty="0"/>
              <a:t>}</a:t>
            </a:r>
          </a:p>
          <a:p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581108" y="3377876"/>
            <a:ext cx="822121" cy="696287"/>
          </a:xfrm>
          <a:prstGeom prst="straightConnector1">
            <a:avLst/>
          </a:prstGeom>
          <a:ln>
            <a:solidFill>
              <a:srgbClr val="00804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906030" y="4610126"/>
            <a:ext cx="439900" cy="804153"/>
          </a:xfrm>
          <a:prstGeom prst="straightConnector1">
            <a:avLst/>
          </a:prstGeom>
          <a:ln>
            <a:solidFill>
              <a:srgbClr val="00804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218104" y="4840448"/>
            <a:ext cx="348511" cy="6457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759178" y="4819859"/>
            <a:ext cx="349605" cy="649763"/>
          </a:xfrm>
          <a:prstGeom prst="straightConnector1">
            <a:avLst/>
          </a:prstGeom>
          <a:ln>
            <a:solidFill>
              <a:srgbClr val="00804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1979802" y="4665470"/>
            <a:ext cx="423427" cy="7401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834954" y="3609912"/>
            <a:ext cx="688423" cy="625930"/>
          </a:xfrm>
          <a:prstGeom prst="straightConnector1">
            <a:avLst/>
          </a:prstGeom>
          <a:ln>
            <a:solidFill>
              <a:srgbClr val="00804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987322" y="4615539"/>
            <a:ext cx="445458" cy="748251"/>
          </a:xfrm>
          <a:prstGeom prst="straightConnector1">
            <a:avLst/>
          </a:prstGeom>
          <a:ln>
            <a:solidFill>
              <a:srgbClr val="00804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285199" y="4812341"/>
            <a:ext cx="399252" cy="6541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884103" y="4812341"/>
            <a:ext cx="402671" cy="654179"/>
          </a:xfrm>
          <a:prstGeom prst="straightConnector1">
            <a:avLst/>
          </a:prstGeom>
          <a:ln>
            <a:solidFill>
              <a:srgbClr val="00804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4109325" y="4665469"/>
            <a:ext cx="427839" cy="698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3041077" y="3385692"/>
            <a:ext cx="845357" cy="7474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638023" y="2345521"/>
            <a:ext cx="0" cy="620650"/>
          </a:xfrm>
          <a:prstGeom prst="straightConnector1">
            <a:avLst/>
          </a:prstGeom>
          <a:ln>
            <a:solidFill>
              <a:srgbClr val="00804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773991" y="2336676"/>
            <a:ext cx="0" cy="6207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868688" y="3609912"/>
            <a:ext cx="730712" cy="6406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9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a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different nodes have different colors and different behavior?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46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57973" y="3039883"/>
            <a:ext cx="503339" cy="50333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8566" y="5486248"/>
            <a:ext cx="503339" cy="50333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46913" y="5486247"/>
            <a:ext cx="503339" cy="50333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409351" y="4235842"/>
            <a:ext cx="503339" cy="50333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523377" y="4235842"/>
            <a:ext cx="503339" cy="50333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863791" y="5486246"/>
            <a:ext cx="503339" cy="50333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09176" y="5486246"/>
            <a:ext cx="503339" cy="50333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6" idx="0"/>
            <a:endCxn id="8" idx="3"/>
          </p:cNvCxnSpPr>
          <p:nvPr/>
        </p:nvCxnSpPr>
        <p:spPr>
          <a:xfrm flipV="1">
            <a:off x="1040236" y="4665469"/>
            <a:ext cx="442827" cy="820779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8" idx="5"/>
            <a:endCxn id="7" idx="0"/>
          </p:cNvCxnSpPr>
          <p:nvPr/>
        </p:nvCxnSpPr>
        <p:spPr>
          <a:xfrm>
            <a:off x="1838978" y="4665469"/>
            <a:ext cx="459605" cy="82077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3"/>
            <a:endCxn id="12" idx="0"/>
          </p:cNvCxnSpPr>
          <p:nvPr/>
        </p:nvCxnSpPr>
        <p:spPr>
          <a:xfrm flipH="1">
            <a:off x="3115461" y="4665469"/>
            <a:ext cx="481628" cy="82077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0" idx="5"/>
            <a:endCxn id="13" idx="0"/>
          </p:cNvCxnSpPr>
          <p:nvPr/>
        </p:nvCxnSpPr>
        <p:spPr>
          <a:xfrm>
            <a:off x="3953004" y="4665469"/>
            <a:ext cx="507842" cy="82077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0"/>
            <a:endCxn id="5" idx="3"/>
          </p:cNvCxnSpPr>
          <p:nvPr/>
        </p:nvCxnSpPr>
        <p:spPr>
          <a:xfrm flipV="1">
            <a:off x="1661021" y="3469510"/>
            <a:ext cx="870664" cy="76633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5"/>
            <a:endCxn id="10" idx="0"/>
          </p:cNvCxnSpPr>
          <p:nvPr/>
        </p:nvCxnSpPr>
        <p:spPr>
          <a:xfrm>
            <a:off x="2887600" y="3469510"/>
            <a:ext cx="887447" cy="76633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25789" y="2860544"/>
            <a:ext cx="48548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/>
              <a:t>Blue nodes: print “blue”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Green nodes: print “green”</a:t>
            </a:r>
          </a:p>
        </p:txBody>
      </p:sp>
    </p:spTree>
    <p:extLst>
      <p:ext uri="{BB962C8B-B14F-4D97-AF65-F5344CB8AC3E}">
        <p14:creationId xmlns:p14="http://schemas.microsoft.com/office/powerpoint/2010/main" val="15234283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1729" y="4471332"/>
            <a:ext cx="6409188" cy="1300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defTabSz="914400">
              <a:spcBef>
                <a:spcPts val="0"/>
              </a:spcBef>
              <a:buNone/>
            </a:pPr>
            <a:r>
              <a:rPr lang="en-US" b="1" dirty="0"/>
              <a:t>abstract class</a:t>
            </a:r>
            <a:r>
              <a:rPr lang="en-US" dirty="0"/>
              <a:t> </a:t>
            </a:r>
            <a:r>
              <a:rPr lang="en-US" dirty="0" err="1"/>
              <a:t>TreeNode</a:t>
            </a:r>
            <a:r>
              <a:rPr lang="en-US" dirty="0"/>
              <a:t> {</a:t>
            </a:r>
            <a:br>
              <a:rPr lang="en-US" dirty="0"/>
            </a:br>
            <a:r>
              <a:rPr lang="en-US" dirty="0"/>
              <a:t>	</a:t>
            </a:r>
            <a:r>
              <a:rPr lang="en-US" b="1" dirty="0"/>
              <a:t>public</a:t>
            </a:r>
            <a:r>
              <a:rPr lang="en-US" dirty="0"/>
              <a:t> </a:t>
            </a:r>
            <a:r>
              <a:rPr lang="en-US" dirty="0" err="1"/>
              <a:t>TreeNode</a:t>
            </a:r>
            <a:r>
              <a:rPr lang="en-US" b="1" dirty="0"/>
              <a:t> </a:t>
            </a:r>
            <a:r>
              <a:rPr lang="en-US" dirty="0" err="1"/>
              <a:t>leftchild</a:t>
            </a:r>
            <a:r>
              <a:rPr lang="en-US" dirty="0"/>
              <a:t>;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b="1" dirty="0"/>
              <a:t>public </a:t>
            </a:r>
            <a:r>
              <a:rPr lang="en-US" dirty="0" err="1"/>
              <a:t>TreeNode</a:t>
            </a:r>
            <a:r>
              <a:rPr lang="en-US" b="1" dirty="0"/>
              <a:t> </a:t>
            </a:r>
            <a:r>
              <a:rPr lang="en-US" dirty="0" err="1"/>
              <a:t>rightchild</a:t>
            </a:r>
            <a:r>
              <a:rPr lang="en-US" dirty="0"/>
              <a:t>;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/>
              <a:t> 	</a:t>
            </a:r>
            <a:r>
              <a:rPr lang="mr-IN" dirty="0"/>
              <a:t>…</a:t>
            </a: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br>
              <a:rPr lang="en-US" dirty="0"/>
            </a:br>
            <a:r>
              <a:rPr lang="en-US" b="1" dirty="0"/>
              <a:t>class</a:t>
            </a:r>
            <a:r>
              <a:rPr lang="en-US" dirty="0"/>
              <a:t> </a:t>
            </a:r>
            <a:r>
              <a:rPr lang="en-US" dirty="0" err="1"/>
              <a:t>BlueNode</a:t>
            </a:r>
            <a:r>
              <a:rPr lang="en-US" dirty="0"/>
              <a:t> </a:t>
            </a:r>
            <a:r>
              <a:rPr lang="en-US" b="1" dirty="0"/>
              <a:t>extends</a:t>
            </a:r>
            <a:r>
              <a:rPr lang="en-US" dirty="0"/>
              <a:t> </a:t>
            </a:r>
            <a:r>
              <a:rPr lang="en-US" dirty="0" err="1"/>
              <a:t>TreeNode</a:t>
            </a:r>
            <a:r>
              <a:rPr lang="en-US" dirty="0"/>
              <a:t> { </a:t>
            </a:r>
            <a:r>
              <a:rPr lang="mr-IN" dirty="0"/>
              <a:t>…</a:t>
            </a:r>
            <a:r>
              <a:rPr lang="en-US" dirty="0"/>
              <a:t>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b="1" dirty="0"/>
              <a:t>class</a:t>
            </a:r>
            <a:r>
              <a:rPr lang="en-US" dirty="0"/>
              <a:t> </a:t>
            </a:r>
            <a:r>
              <a:rPr lang="en-US" dirty="0" err="1"/>
              <a:t>GreenNode</a:t>
            </a:r>
            <a:r>
              <a:rPr lang="en-US" dirty="0"/>
              <a:t> </a:t>
            </a:r>
            <a:r>
              <a:rPr lang="en-US" b="1" dirty="0"/>
              <a:t>extends</a:t>
            </a:r>
            <a:r>
              <a:rPr lang="en-US" dirty="0"/>
              <a:t> </a:t>
            </a:r>
            <a:r>
              <a:rPr lang="en-US" dirty="0" err="1"/>
              <a:t>TreeNode</a:t>
            </a:r>
            <a:r>
              <a:rPr lang="en-US" dirty="0"/>
              <a:t> { </a:t>
            </a:r>
            <a:r>
              <a:rPr lang="mr-IN" dirty="0"/>
              <a:t>…</a:t>
            </a:r>
            <a:r>
              <a:rPr lang="en-US" dirty="0"/>
              <a:t>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a binary tree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6909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06972" y="2768367"/>
            <a:ext cx="4622334" cy="14596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a binary tree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/>
              <a:t>public class </a:t>
            </a:r>
            <a:r>
              <a:rPr lang="en-US" sz="2400" dirty="0"/>
              <a:t>Visitor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</a:t>
            </a:r>
            <a:r>
              <a:rPr lang="en-US" sz="2400" b="1" dirty="0"/>
              <a:t>void</a:t>
            </a:r>
            <a:r>
              <a:rPr lang="en-US" sz="2400" dirty="0"/>
              <a:t> visit(</a:t>
            </a:r>
            <a:r>
              <a:rPr lang="en-US" sz="2400" dirty="0" err="1"/>
              <a:t>TreeNode</a:t>
            </a:r>
            <a:r>
              <a:rPr lang="en-US" sz="2400" dirty="0"/>
              <a:t> node)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	</a:t>
            </a:r>
            <a:r>
              <a:rPr lang="en-US" sz="2400" b="1" dirty="0"/>
              <a:t>if</a:t>
            </a:r>
            <a:r>
              <a:rPr lang="en-US" sz="2400" dirty="0"/>
              <a:t> (node </a:t>
            </a:r>
            <a:r>
              <a:rPr lang="en-US" sz="2400" b="1" dirty="0" err="1"/>
              <a:t>instanceof</a:t>
            </a:r>
            <a:r>
              <a:rPr lang="en-US" sz="2400" dirty="0"/>
              <a:t> </a:t>
            </a:r>
            <a:r>
              <a:rPr lang="en-US" sz="2400" dirty="0" err="1"/>
              <a:t>BlueNode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		print “blue”;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	</a:t>
            </a:r>
            <a:r>
              <a:rPr lang="en-US" sz="2400" b="1" dirty="0"/>
              <a:t>else if </a:t>
            </a:r>
            <a:r>
              <a:rPr lang="en-US" sz="2400" dirty="0"/>
              <a:t>(node </a:t>
            </a:r>
            <a:r>
              <a:rPr lang="en-US" sz="2400" b="1" dirty="0" err="1"/>
              <a:t>instanceof</a:t>
            </a:r>
            <a:r>
              <a:rPr lang="en-US" sz="2400" dirty="0"/>
              <a:t> </a:t>
            </a:r>
            <a:r>
              <a:rPr lang="en-US" sz="2400" dirty="0" err="1"/>
              <a:t>GreenNode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		print “green”;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pPr marL="0" lvl="0" indent="0" defTabSz="914400">
              <a:buNone/>
              <a:defRPr/>
            </a:pPr>
            <a:r>
              <a:rPr lang="en-US" sz="2400" dirty="0"/>
              <a:t>		</a:t>
            </a:r>
            <a:r>
              <a:rPr lang="en-US" sz="2400" b="1" dirty="0"/>
              <a:t>if</a:t>
            </a:r>
            <a:r>
              <a:rPr lang="en-US" sz="2400" dirty="0"/>
              <a:t> (</a:t>
            </a:r>
            <a:r>
              <a:rPr lang="en-US" sz="2400" dirty="0" err="1"/>
              <a:t>node.leftchild</a:t>
            </a:r>
            <a:r>
              <a:rPr lang="en-US" sz="2400" dirty="0"/>
              <a:t> != </a:t>
            </a:r>
            <a:r>
              <a:rPr lang="en-US" sz="2400" b="1" dirty="0"/>
              <a:t>null</a:t>
            </a:r>
            <a:r>
              <a:rPr lang="en-US" sz="2400" dirty="0"/>
              <a:t>)  visit(</a:t>
            </a:r>
            <a:r>
              <a:rPr lang="en-US" sz="2400" dirty="0" err="1"/>
              <a:t>node.leftchild</a:t>
            </a:r>
            <a:r>
              <a:rPr lang="en-US" sz="2400" dirty="0"/>
              <a:t>);</a:t>
            </a:r>
          </a:p>
          <a:p>
            <a:pPr marL="0" lvl="0" indent="0" defTabSz="914400">
              <a:buNone/>
              <a:defRPr/>
            </a:pPr>
            <a:r>
              <a:rPr lang="en-US" sz="2400" dirty="0"/>
              <a:t>		</a:t>
            </a:r>
            <a:r>
              <a:rPr lang="en-US" sz="2400" b="1" dirty="0"/>
              <a:t>if</a:t>
            </a:r>
            <a:r>
              <a:rPr lang="en-US" sz="2400" dirty="0"/>
              <a:t> (</a:t>
            </a:r>
            <a:r>
              <a:rPr lang="en-US" sz="2400" dirty="0" err="1"/>
              <a:t>node.rightchild</a:t>
            </a:r>
            <a:r>
              <a:rPr lang="en-US" sz="2400" dirty="0"/>
              <a:t> != </a:t>
            </a:r>
            <a:r>
              <a:rPr lang="en-US" sz="2400" b="1" dirty="0"/>
              <a:t>null</a:t>
            </a:r>
            <a:r>
              <a:rPr lang="en-US" sz="2400" dirty="0"/>
              <a:t>)  visit(</a:t>
            </a:r>
            <a:r>
              <a:rPr lang="en-US" sz="2400" dirty="0" err="1"/>
              <a:t>node.rightchild</a:t>
            </a:r>
            <a:r>
              <a:rPr lang="en-US" sz="2400" dirty="0"/>
              <a:t>);	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}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48</a:t>
            </a:fld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100668" y="3427297"/>
            <a:ext cx="2133484" cy="662643"/>
          </a:xfrm>
          <a:prstGeom prst="wedgeRoundRectCallout">
            <a:avLst>
              <a:gd name="adj1" fmla="val 42480"/>
              <a:gd name="adj2" fmla="val -106920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Add node-specific behavior</a:t>
            </a:r>
          </a:p>
        </p:txBody>
      </p:sp>
    </p:spTree>
    <p:extLst>
      <p:ext uri="{BB962C8B-B14F-4D97-AF65-F5344CB8AC3E}">
        <p14:creationId xmlns:p14="http://schemas.microsoft.com/office/powerpoint/2010/main" val="9030196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a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simple solution works well.</a:t>
            </a:r>
          </a:p>
          <a:p>
            <a:r>
              <a:rPr lang="en-US" dirty="0"/>
              <a:t>But, there are more elegant solutions.</a:t>
            </a:r>
          </a:p>
          <a:p>
            <a:r>
              <a:rPr lang="en-US" b="1" dirty="0"/>
              <a:t>Usage of design patterns.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799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Design patterns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0700" y="1771472"/>
            <a:ext cx="81661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… are descriptions of communicating objects and classes customized to solve a general design problem in a particular 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45100" y="3060700"/>
            <a:ext cx="3594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Gamma et al.</a:t>
            </a:r>
          </a:p>
          <a:p>
            <a:r>
              <a:rPr lang="en-US" sz="2000" b="1" dirty="0"/>
              <a:t>Design Patterns</a:t>
            </a:r>
          </a:p>
          <a:p>
            <a:r>
              <a:rPr lang="en-US" sz="2000" b="1" dirty="0"/>
              <a:t>Elements of Reusable Object-Oriented Software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398" y="3203956"/>
            <a:ext cx="2037702" cy="266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351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Design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Wikipedia says:</a:t>
            </a:r>
          </a:p>
          <a:p>
            <a:r>
              <a:rPr lang="en-US" dirty="0"/>
              <a:t>It is a general reusable solution to a commonly occurring problem within a given context in software design</a:t>
            </a:r>
          </a:p>
          <a:p>
            <a:r>
              <a:rPr lang="en-US" dirty="0"/>
              <a:t>It is a description or template for how to solve a problem that can be used in many different situations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103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Design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design patterns</a:t>
            </a:r>
          </a:p>
          <a:p>
            <a:r>
              <a:rPr lang="en-US" dirty="0"/>
              <a:t>Patterns are related and can be combined</a:t>
            </a:r>
          </a:p>
          <a:p>
            <a:pPr lvl="1"/>
            <a:r>
              <a:rPr lang="en-US" dirty="0"/>
              <a:t>Design good software is an art</a:t>
            </a:r>
          </a:p>
          <a:p>
            <a:pPr lvl="1"/>
            <a:r>
              <a:rPr lang="en-US" dirty="0"/>
              <a:t>We may need multiple “tools” to solve a problem</a:t>
            </a:r>
          </a:p>
          <a:p>
            <a:r>
              <a:rPr lang="en-US" dirty="0"/>
              <a:t>Examples of patterns that can be useful to build your compiler</a:t>
            </a:r>
          </a:p>
          <a:p>
            <a:pPr lvl="1"/>
            <a:r>
              <a:rPr lang="en-US" i="1" dirty="0"/>
              <a:t>(and that you may find in our reference solution)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070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Design patterns - Visitor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53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Intent</a:t>
            </a:r>
          </a:p>
          <a:p>
            <a:pPr marL="0" indent="0">
              <a:buNone/>
            </a:pPr>
            <a:r>
              <a:rPr lang="en-US" sz="2400" dirty="0"/>
              <a:t>Defines an operation for an object structure.</a:t>
            </a:r>
            <a:endParaRPr lang="en-US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Description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Separates an algorithm from an object structure</a:t>
            </a:r>
            <a:endParaRPr lang="en-US" sz="2400" b="1" dirty="0"/>
          </a:p>
          <a:p>
            <a:pPr>
              <a:buFont typeface="Arial" charset="0"/>
              <a:buChar char="•"/>
            </a:pPr>
            <a:r>
              <a:rPr lang="en-US" sz="2400" dirty="0"/>
              <a:t>Does not change the structure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Does not change class interface(s)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Supports distinct unrelated operations</a:t>
            </a:r>
          </a:p>
        </p:txBody>
      </p:sp>
    </p:spTree>
    <p:extLst>
      <p:ext uri="{BB962C8B-B14F-4D97-AF65-F5344CB8AC3E}">
        <p14:creationId xmlns:p14="http://schemas.microsoft.com/office/powerpoint/2010/main" val="2745459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Visitor design pattern solution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defTabSz="914400">
              <a:spcBef>
                <a:spcPts val="0"/>
              </a:spcBef>
              <a:buNone/>
            </a:pPr>
            <a:br>
              <a:rPr lang="en-US" dirty="0"/>
            </a:br>
            <a:r>
              <a:rPr lang="en-US" b="1" dirty="0"/>
              <a:t>class</a:t>
            </a:r>
            <a:r>
              <a:rPr lang="en-US" dirty="0"/>
              <a:t> </a:t>
            </a:r>
            <a:r>
              <a:rPr lang="en-US" dirty="0" err="1"/>
              <a:t>BlueNode</a:t>
            </a:r>
            <a:r>
              <a:rPr lang="en-US" dirty="0"/>
              <a:t> </a:t>
            </a:r>
            <a:r>
              <a:rPr lang="en-US" b="1" dirty="0"/>
              <a:t>extends</a:t>
            </a:r>
            <a:r>
              <a:rPr lang="en-US" dirty="0"/>
              <a:t> </a:t>
            </a:r>
            <a:r>
              <a:rPr lang="en-US" dirty="0" err="1"/>
              <a:t>TreeNode</a:t>
            </a:r>
            <a:r>
              <a:rPr lang="en-US" dirty="0"/>
              <a:t>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</a:t>
            </a:r>
            <a:r>
              <a:rPr lang="en-US" b="1" dirty="0"/>
              <a:t>void</a:t>
            </a:r>
            <a:r>
              <a:rPr lang="en-US" dirty="0"/>
              <a:t> accept(Visitor v)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	</a:t>
            </a:r>
            <a:r>
              <a:rPr lang="en-US" dirty="0" err="1"/>
              <a:t>v.blueNode</a:t>
            </a:r>
            <a:r>
              <a:rPr lang="en-US" dirty="0"/>
              <a:t>(</a:t>
            </a:r>
            <a:r>
              <a:rPr lang="en-US" b="1" dirty="0"/>
              <a:t>this</a:t>
            </a:r>
            <a:r>
              <a:rPr lang="en-US" dirty="0"/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b="1" dirty="0"/>
              <a:t>class</a:t>
            </a:r>
            <a:r>
              <a:rPr lang="en-US" dirty="0"/>
              <a:t> </a:t>
            </a:r>
            <a:r>
              <a:rPr lang="en-US" dirty="0" err="1"/>
              <a:t>GreenNode</a:t>
            </a:r>
            <a:r>
              <a:rPr lang="en-US" dirty="0"/>
              <a:t> </a:t>
            </a:r>
            <a:r>
              <a:rPr lang="en-US" b="1" dirty="0"/>
              <a:t>extends</a:t>
            </a:r>
            <a:r>
              <a:rPr lang="en-US" dirty="0"/>
              <a:t> </a:t>
            </a:r>
            <a:r>
              <a:rPr lang="en-US" dirty="0" err="1"/>
              <a:t>TreeNode</a:t>
            </a:r>
            <a:r>
              <a:rPr lang="en-US" dirty="0"/>
              <a:t> {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b="1" dirty="0"/>
              <a:t>void</a:t>
            </a:r>
            <a:r>
              <a:rPr lang="en-US" dirty="0"/>
              <a:t> accept(Visitor v) {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  <a:r>
              <a:rPr lang="en-US" dirty="0" err="1"/>
              <a:t>v.greenNode</a:t>
            </a:r>
            <a:r>
              <a:rPr lang="en-US" dirty="0"/>
              <a:t>(</a:t>
            </a:r>
            <a:r>
              <a:rPr lang="en-US" b="1" dirty="0"/>
              <a:t>this</a:t>
            </a:r>
            <a:r>
              <a:rPr lang="en-US" dirty="0"/>
              <a:t>);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}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/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12236" y="2734811"/>
            <a:ext cx="3179428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We define a method accept() for each node.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9145" y="5815500"/>
            <a:ext cx="8179266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The accept method calls the proper method of the visitor class.</a:t>
            </a:r>
          </a:p>
        </p:txBody>
      </p:sp>
    </p:spTree>
    <p:extLst>
      <p:ext uri="{BB962C8B-B14F-4D97-AF65-F5344CB8AC3E}">
        <p14:creationId xmlns:p14="http://schemas.microsoft.com/office/powerpoint/2010/main" val="19290459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Visitor design pattern solution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defTabSz="914400">
              <a:spcBef>
                <a:spcPts val="0"/>
              </a:spcBef>
              <a:buNone/>
            </a:pPr>
            <a:r>
              <a:rPr lang="en-US" b="1" dirty="0"/>
              <a:t>public class </a:t>
            </a:r>
            <a:r>
              <a:rPr lang="en-US" dirty="0"/>
              <a:t>Visitor {</a:t>
            </a:r>
          </a:p>
          <a:p>
            <a:pPr marL="0" indent="0" defTabSz="914400">
              <a:spcBef>
                <a:spcPts val="0"/>
              </a:spcBef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	public void </a:t>
            </a:r>
            <a:r>
              <a:rPr lang="en-US" dirty="0" err="1"/>
              <a:t>blueNode</a:t>
            </a:r>
            <a:r>
              <a:rPr lang="en-US" dirty="0"/>
              <a:t>(</a:t>
            </a:r>
            <a:r>
              <a:rPr lang="en-US" b="1" dirty="0" err="1"/>
              <a:t>BlueNode</a:t>
            </a:r>
            <a:r>
              <a:rPr lang="en-US" dirty="0"/>
              <a:t> node) {</a:t>
            </a:r>
          </a:p>
          <a:p>
            <a:pPr marL="0" indent="0">
              <a:buNone/>
            </a:pPr>
            <a:r>
              <a:rPr lang="en-US" dirty="0"/>
              <a:t>		print “blue”;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b="1" dirty="0"/>
              <a:t>if</a:t>
            </a:r>
            <a:r>
              <a:rPr lang="en-US" dirty="0"/>
              <a:t> (</a:t>
            </a:r>
            <a:r>
              <a:rPr lang="en-US" dirty="0" err="1"/>
              <a:t>node.leftchild</a:t>
            </a:r>
            <a:r>
              <a:rPr lang="en-US" dirty="0"/>
              <a:t> != </a:t>
            </a:r>
            <a:r>
              <a:rPr lang="en-US" b="1" dirty="0"/>
              <a:t>null</a:t>
            </a:r>
            <a:r>
              <a:rPr lang="en-US" dirty="0"/>
              <a:t>) </a:t>
            </a:r>
            <a:r>
              <a:rPr lang="en-US" dirty="0" err="1"/>
              <a:t>node.leftchild.accept</a:t>
            </a:r>
            <a:r>
              <a:rPr lang="en-US" dirty="0"/>
              <a:t>(</a:t>
            </a:r>
            <a:r>
              <a:rPr lang="en-US" b="1" dirty="0"/>
              <a:t>this</a:t>
            </a:r>
            <a:r>
              <a:rPr lang="en-US" dirty="0"/>
              <a:t>);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b="1" dirty="0"/>
              <a:t>if</a:t>
            </a:r>
            <a:r>
              <a:rPr lang="en-US" dirty="0"/>
              <a:t> (</a:t>
            </a:r>
            <a:r>
              <a:rPr lang="en-US" dirty="0" err="1"/>
              <a:t>node.rightchild</a:t>
            </a:r>
            <a:r>
              <a:rPr lang="en-US" dirty="0"/>
              <a:t> != </a:t>
            </a:r>
            <a:r>
              <a:rPr lang="en-US" b="1" dirty="0"/>
              <a:t>null</a:t>
            </a:r>
            <a:r>
              <a:rPr lang="en-US" dirty="0"/>
              <a:t>) </a:t>
            </a:r>
            <a:r>
              <a:rPr lang="en-US" dirty="0" err="1"/>
              <a:t>node.rightchild.accept</a:t>
            </a:r>
            <a:r>
              <a:rPr lang="en-US" dirty="0"/>
              <a:t>(</a:t>
            </a:r>
            <a:r>
              <a:rPr lang="en-US" b="1" dirty="0"/>
              <a:t>this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	public void</a:t>
            </a:r>
            <a:r>
              <a:rPr lang="en-US" dirty="0"/>
              <a:t> </a:t>
            </a:r>
            <a:r>
              <a:rPr lang="en-US" dirty="0" err="1"/>
              <a:t>greenNode</a:t>
            </a:r>
            <a:r>
              <a:rPr lang="en-US" dirty="0"/>
              <a:t>(</a:t>
            </a:r>
            <a:r>
              <a:rPr lang="en-US" b="1" dirty="0" err="1"/>
              <a:t>GreenNode</a:t>
            </a:r>
            <a:r>
              <a:rPr lang="en-US" dirty="0"/>
              <a:t> node) {</a:t>
            </a:r>
          </a:p>
          <a:p>
            <a:pPr marL="0" indent="0">
              <a:buNone/>
            </a:pPr>
            <a:r>
              <a:rPr lang="en-US" dirty="0"/>
              <a:t>		print “green”;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b="1" dirty="0"/>
              <a:t>if</a:t>
            </a:r>
            <a:r>
              <a:rPr lang="en-US" dirty="0"/>
              <a:t> (</a:t>
            </a:r>
            <a:r>
              <a:rPr lang="en-US" dirty="0" err="1"/>
              <a:t>node.leftchild</a:t>
            </a:r>
            <a:r>
              <a:rPr lang="en-US" dirty="0"/>
              <a:t> != </a:t>
            </a:r>
            <a:r>
              <a:rPr lang="en-US" b="1" dirty="0"/>
              <a:t>null</a:t>
            </a:r>
            <a:r>
              <a:rPr lang="en-US" dirty="0"/>
              <a:t>) </a:t>
            </a:r>
            <a:r>
              <a:rPr lang="en-US" dirty="0" err="1"/>
              <a:t>node.leftchild.accept</a:t>
            </a:r>
            <a:r>
              <a:rPr lang="en-US" dirty="0"/>
              <a:t>(</a:t>
            </a:r>
            <a:r>
              <a:rPr lang="en-US" b="1" dirty="0"/>
              <a:t>this</a:t>
            </a:r>
            <a:r>
              <a:rPr lang="en-US" dirty="0"/>
              <a:t>);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b="1" dirty="0"/>
              <a:t>if</a:t>
            </a:r>
            <a:r>
              <a:rPr lang="en-US" dirty="0"/>
              <a:t> (</a:t>
            </a:r>
            <a:r>
              <a:rPr lang="en-US" dirty="0" err="1"/>
              <a:t>node.rightchild</a:t>
            </a:r>
            <a:r>
              <a:rPr lang="en-US" dirty="0"/>
              <a:t> != </a:t>
            </a:r>
            <a:r>
              <a:rPr lang="en-US" b="1" dirty="0"/>
              <a:t>null</a:t>
            </a:r>
            <a:r>
              <a:rPr lang="en-US" dirty="0"/>
              <a:t>) </a:t>
            </a:r>
            <a:r>
              <a:rPr lang="en-US" dirty="0" err="1"/>
              <a:t>node.rightchild.accept</a:t>
            </a:r>
            <a:r>
              <a:rPr lang="en-US" dirty="0"/>
              <a:t>(</a:t>
            </a:r>
            <a:r>
              <a:rPr lang="en-US" b="1" dirty="0"/>
              <a:t>this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655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89238"/>
            <a:ext cx="8229600" cy="1579562"/>
          </a:xfrm>
        </p:spPr>
        <p:txBody>
          <a:bodyPr>
            <a:normAutofit/>
          </a:bodyPr>
          <a:lstStyle/>
          <a:p>
            <a:r>
              <a:rPr lang="en-US" sz="7200" b="1" dirty="0"/>
              <a:t>DEMO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000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the Abstract Syntax Tree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Javali</a:t>
            </a:r>
            <a:r>
              <a:rPr lang="en-US" dirty="0"/>
              <a:t> framework implements two main visitors to traverse the AST:</a:t>
            </a:r>
            <a:endParaRPr lang="en-US" b="1" dirty="0"/>
          </a:p>
          <a:p>
            <a:pPr lvl="1"/>
            <a:r>
              <a:rPr lang="en-US" b="1" dirty="0" err="1"/>
              <a:t>ExprVisitor</a:t>
            </a:r>
            <a:r>
              <a:rPr lang="en-US" b="1" dirty="0"/>
              <a:t>&lt;R,A&gt;</a:t>
            </a:r>
            <a:r>
              <a:rPr lang="en-US" dirty="0"/>
              <a:t> for Expressions</a:t>
            </a:r>
          </a:p>
          <a:p>
            <a:pPr lvl="1"/>
            <a:r>
              <a:rPr lang="en-US" b="1" dirty="0" err="1"/>
              <a:t>AstVisitor</a:t>
            </a:r>
            <a:r>
              <a:rPr lang="en-US" b="1" dirty="0"/>
              <a:t>&lt;R,A&gt; </a:t>
            </a:r>
            <a:r>
              <a:rPr lang="en-US" dirty="0"/>
              <a:t>for Statements and Declarations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Apply an operation for each AST node</a:t>
            </a:r>
          </a:p>
          <a:p>
            <a:r>
              <a:rPr lang="en-US" sz="2800" dirty="0"/>
              <a:t>Avoid to modify AST class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57</a:t>
            </a:fld>
            <a:endParaRPr lang="en-US"/>
          </a:p>
        </p:txBody>
      </p:sp>
      <p:sp>
        <p:nvSpPr>
          <p:cNvPr id="5" name="Rounded Rectangular Callout 4"/>
          <p:cNvSpPr/>
          <p:nvPr/>
        </p:nvSpPr>
        <p:spPr>
          <a:xfrm>
            <a:off x="1243785" y="4064861"/>
            <a:ext cx="1879600" cy="662643"/>
          </a:xfrm>
          <a:prstGeom prst="wedgeRoundRectCallout">
            <a:avLst>
              <a:gd name="adj1" fmla="val 42480"/>
              <a:gd name="adj2" fmla="val -106920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Generic parameters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239783" y="4064861"/>
            <a:ext cx="1879600" cy="687206"/>
          </a:xfrm>
          <a:prstGeom prst="wedgeRoundRectCallout">
            <a:avLst>
              <a:gd name="adj1" fmla="val -43214"/>
              <a:gd name="adj2" fmla="val -105743"/>
              <a:gd name="adj3" fmla="val 16667"/>
            </a:avLst>
          </a:prstGeom>
          <a:solidFill>
            <a:schemeClr val="accent1">
              <a:lumMod val="50000"/>
            </a:schemeClr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R = result </a:t>
            </a:r>
          </a:p>
          <a:p>
            <a:r>
              <a:rPr lang="en-US" sz="2000" b="1" dirty="0"/>
              <a:t>A = argument</a:t>
            </a:r>
          </a:p>
        </p:txBody>
      </p:sp>
    </p:spTree>
    <p:extLst>
      <p:ext uri="{BB962C8B-B14F-4D97-AF65-F5344CB8AC3E}">
        <p14:creationId xmlns:p14="http://schemas.microsoft.com/office/powerpoint/2010/main" val="13862374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the Abstract Syntax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Two visitors for the </a:t>
            </a:r>
            <a:r>
              <a:rPr lang="en-US" b="1" dirty="0"/>
              <a:t>code generator</a:t>
            </a:r>
            <a:r>
              <a:rPr lang="en-US" dirty="0"/>
              <a:t>:</a:t>
            </a:r>
          </a:p>
          <a:p>
            <a:r>
              <a:rPr lang="en-US" sz="2800" b="1" dirty="0" err="1"/>
              <a:t>ExprGenerator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extends </a:t>
            </a:r>
            <a:r>
              <a:rPr lang="en-US" sz="2800" dirty="0" err="1">
                <a:solidFill>
                  <a:schemeClr val="bg1">
                    <a:lumMod val="85000"/>
                  </a:schemeClr>
                </a:solidFill>
              </a:rPr>
              <a:t>ExprVisitor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&lt;Register, Void&gt;</a:t>
            </a:r>
          </a:p>
          <a:p>
            <a:r>
              <a:rPr lang="en-US" sz="2800" b="1" dirty="0" err="1"/>
              <a:t>StmtGenerator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extends </a:t>
            </a:r>
            <a:r>
              <a:rPr lang="en-US" sz="2800" dirty="0" err="1">
                <a:solidFill>
                  <a:schemeClr val="bg1">
                    <a:lumMod val="75000"/>
                  </a:schemeClr>
                </a:solidFill>
              </a:rPr>
              <a:t>AstVisitor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&lt;Register, Void&gt;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3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Traverse the Abstract Syntax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implement another Visitor to traverse the AST of an expression:</a:t>
            </a:r>
          </a:p>
          <a:p>
            <a:pPr>
              <a:buFont typeface="Arial" charset="0"/>
              <a:buChar char="•"/>
            </a:pPr>
            <a:r>
              <a:rPr lang="en-US" dirty="0"/>
              <a:t>calculate the required number of registers</a:t>
            </a:r>
          </a:p>
          <a:p>
            <a:pPr>
              <a:buFont typeface="Arial" charset="0"/>
              <a:buChar char="•"/>
            </a:pPr>
            <a:r>
              <a:rPr lang="en-US" sz="2800" dirty="0"/>
              <a:t>e.g., 7 * (a + 1)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59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95198" y="4984458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1553303" y="4408758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7" name="Oval 6"/>
          <p:cNvSpPr/>
          <p:nvPr/>
        </p:nvSpPr>
        <p:spPr>
          <a:xfrm>
            <a:off x="2191586" y="5017954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8" name="Oval 7"/>
          <p:cNvSpPr/>
          <p:nvPr/>
        </p:nvSpPr>
        <p:spPr>
          <a:xfrm>
            <a:off x="1773116" y="5765886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Oval 8"/>
          <p:cNvSpPr/>
          <p:nvPr/>
        </p:nvSpPr>
        <p:spPr>
          <a:xfrm>
            <a:off x="2667318" y="5765886"/>
            <a:ext cx="385894" cy="40855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224579" y="4757482"/>
            <a:ext cx="385237" cy="28680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82684" y="4757482"/>
            <a:ext cx="365415" cy="32030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966063" y="5366678"/>
            <a:ext cx="282036" cy="39920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520967" y="5366678"/>
            <a:ext cx="339298" cy="39920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2942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HW1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Implementation of simple code generator</a:t>
            </a:r>
          </a:p>
          <a:p>
            <a:r>
              <a:rPr lang="en-US" dirty="0"/>
              <a:t>No stack frame necessary</a:t>
            </a:r>
          </a:p>
          <a:p>
            <a:r>
              <a:rPr lang="en-US" dirty="0"/>
              <a:t>Use </a:t>
            </a:r>
            <a:r>
              <a:rPr lang="en-US" b="1" dirty="0"/>
              <a:t>.data section </a:t>
            </a:r>
            <a:r>
              <a:rPr lang="en-US" dirty="0"/>
              <a:t>slots for each variable</a:t>
            </a:r>
          </a:p>
          <a:p>
            <a:r>
              <a:rPr lang="en-US" dirty="0"/>
              <a:t>Look for throw new </a:t>
            </a:r>
            <a:r>
              <a:rPr lang="en-US" b="1" dirty="0" err="1"/>
              <a:t>ToDoException</a:t>
            </a:r>
            <a:r>
              <a:rPr lang="en-US" dirty="0"/>
              <a:t>()</a:t>
            </a:r>
            <a:endParaRPr lang="en-US" baseline="30000" dirty="0"/>
          </a:p>
          <a:p>
            <a:r>
              <a:rPr lang="en-US" dirty="0"/>
              <a:t>Use registers for intermediate results</a:t>
            </a:r>
          </a:p>
          <a:p>
            <a:r>
              <a:rPr lang="en-US" dirty="0"/>
              <a:t>Use optimal number of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C3CF-E8A1-4346-9560-CDCD8AC28A4D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90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4306</TotalTime>
  <Words>1739</Words>
  <Application>Microsoft Macintosh PowerPoint</Application>
  <PresentationFormat>On-screen Show (4:3)</PresentationFormat>
  <Paragraphs>578</Paragraphs>
  <Slides>60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Arial</vt:lpstr>
      <vt:lpstr>Calibri</vt:lpstr>
      <vt:lpstr>Mangal</vt:lpstr>
      <vt:lpstr>Wingdings</vt:lpstr>
      <vt:lpstr>Office Theme</vt:lpstr>
      <vt:lpstr>Homework 1 Simple code generator</vt:lpstr>
      <vt:lpstr>Administrative issues</vt:lpstr>
      <vt:lpstr>Today</vt:lpstr>
      <vt:lpstr>Today</vt:lpstr>
      <vt:lpstr>This course</vt:lpstr>
      <vt:lpstr>This course</vt:lpstr>
      <vt:lpstr>This course</vt:lpstr>
      <vt:lpstr>This course</vt:lpstr>
      <vt:lpstr>This course</vt:lpstr>
      <vt:lpstr>Homework 1</vt:lpstr>
      <vt:lpstr>Homework 1</vt:lpstr>
      <vt:lpstr>Homework 1</vt:lpstr>
      <vt:lpstr>Homework 1</vt:lpstr>
      <vt:lpstr>Grading</vt:lpstr>
      <vt:lpstr>Grading</vt:lpstr>
      <vt:lpstr>PowerPoint Presentation</vt:lpstr>
      <vt:lpstr>Today</vt:lpstr>
      <vt:lpstr>SVN</vt:lpstr>
      <vt:lpstr>Javali fragment</vt:lpstr>
      <vt:lpstr>Get your fragment</vt:lpstr>
      <vt:lpstr>SVN basics</vt:lpstr>
      <vt:lpstr>SVN basics</vt:lpstr>
      <vt:lpstr>SVN basics</vt:lpstr>
      <vt:lpstr>SVN resources</vt:lpstr>
      <vt:lpstr>Today</vt:lpstr>
      <vt:lpstr>Javali</vt:lpstr>
      <vt:lpstr>Javali framework</vt:lpstr>
      <vt:lpstr>Javali framework</vt:lpstr>
      <vt:lpstr>Compile the Javali framework</vt:lpstr>
      <vt:lpstr>How to test your Javali compiler</vt:lpstr>
      <vt:lpstr>How to test your Javali compiler</vt:lpstr>
      <vt:lpstr>DEMO</vt:lpstr>
      <vt:lpstr>Javali framework changes</vt:lpstr>
      <vt:lpstr>Today</vt:lpstr>
      <vt:lpstr>Simple code generator</vt:lpstr>
      <vt:lpstr>Simple code generator</vt:lpstr>
      <vt:lpstr>Javali program representation</vt:lpstr>
      <vt:lpstr>Another example</vt:lpstr>
      <vt:lpstr>Javali Abstract Syntax Tree</vt:lpstr>
      <vt:lpstr>Javali Abstract Syntax Tree</vt:lpstr>
      <vt:lpstr>Javali Abstract Syntax Tree</vt:lpstr>
      <vt:lpstr>Print the Abstract Syntax Tree</vt:lpstr>
      <vt:lpstr>DEMO</vt:lpstr>
      <vt:lpstr>Traverse the Abstract Syntax Tree</vt:lpstr>
      <vt:lpstr>Traverse a binary tree</vt:lpstr>
      <vt:lpstr>Traverse a binary tree</vt:lpstr>
      <vt:lpstr>Traverse a binary tree</vt:lpstr>
      <vt:lpstr>Traverse a binary tree</vt:lpstr>
      <vt:lpstr>Traverse a binary tree</vt:lpstr>
      <vt:lpstr>Design patterns</vt:lpstr>
      <vt:lpstr>Design patterns</vt:lpstr>
      <vt:lpstr>Design patterns</vt:lpstr>
      <vt:lpstr>Design patterns - Visitor</vt:lpstr>
      <vt:lpstr>Visitor design pattern solution</vt:lpstr>
      <vt:lpstr>Visitor design pattern solution</vt:lpstr>
      <vt:lpstr>DEMO</vt:lpstr>
      <vt:lpstr>Traverse the Abstract Syntax Tree</vt:lpstr>
      <vt:lpstr>Traverse the Abstract Syntax Tree</vt:lpstr>
      <vt:lpstr>Traverse the Abstract Syntax Tree</vt:lpstr>
      <vt:lpstr>HW1 summary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 5 Code generation</dc:title>
  <dc:creator>Luca Della Toffola</dc:creator>
  <cp:lastModifiedBy>Microsoft Office User</cp:lastModifiedBy>
  <cp:revision>1161</cp:revision>
  <cp:lastPrinted>2017-03-02T07:59:33Z</cp:lastPrinted>
  <dcterms:created xsi:type="dcterms:W3CDTF">2014-11-18T20:23:08Z</dcterms:created>
  <dcterms:modified xsi:type="dcterms:W3CDTF">2018-03-03T11:50:56Z</dcterms:modified>
</cp:coreProperties>
</file>